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4" r:id="rId3"/>
    <p:sldId id="259" r:id="rId4"/>
    <p:sldId id="281" r:id="rId5"/>
    <p:sldId id="284" r:id="rId6"/>
    <p:sldId id="283" r:id="rId7"/>
    <p:sldId id="285" r:id="rId8"/>
    <p:sldId id="258" r:id="rId9"/>
    <p:sldId id="282" r:id="rId10"/>
    <p:sldId id="265" r:id="rId11"/>
    <p:sldId id="260" r:id="rId12"/>
    <p:sldId id="266" r:id="rId13"/>
    <p:sldId id="261" r:id="rId14"/>
    <p:sldId id="267" r:id="rId15"/>
    <p:sldId id="268" r:id="rId16"/>
    <p:sldId id="262" r:id="rId17"/>
    <p:sldId id="269" r:id="rId18"/>
    <p:sldId id="280" r:id="rId19"/>
    <p:sldId id="279" r:id="rId20"/>
    <p:sldId id="271" r:id="rId21"/>
    <p:sldId id="270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9" autoAdjust="0"/>
    <p:restoredTop sz="93369" autoAdjust="0"/>
  </p:normalViewPr>
  <p:slideViewPr>
    <p:cSldViewPr>
      <p:cViewPr>
        <p:scale>
          <a:sx n="100" d="100"/>
          <a:sy n="100" d="100"/>
        </p:scale>
        <p:origin x="-32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6465916932578"/>
          <c:y val="5.1386029061916E-2"/>
          <c:w val="0.78353408306742101"/>
          <c:h val="0.846457661400536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INFONAVIT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Hoja1!$B$2:$E$2</c:f>
              <c:numCache>
                <c:formatCode>#,##0</c:formatCode>
                <c:ptCount val="4"/>
                <c:pt idx="0">
                  <c:v>458701</c:v>
                </c:pt>
                <c:pt idx="1">
                  <c:v>494073</c:v>
                </c:pt>
                <c:pt idx="2">
                  <c:v>447481</c:v>
                </c:pt>
                <c:pt idx="3">
                  <c:v>475072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FOVISSSTE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Hoja1!$B$3:$E$3</c:f>
              <c:numCache>
                <c:formatCode>#,##0</c:formatCode>
                <c:ptCount val="4"/>
                <c:pt idx="0">
                  <c:v>71240</c:v>
                </c:pt>
                <c:pt idx="1">
                  <c:v>90140</c:v>
                </c:pt>
                <c:pt idx="2">
                  <c:v>100082</c:v>
                </c:pt>
                <c:pt idx="3">
                  <c:v>91050</c:v>
                </c:pt>
              </c:numCache>
            </c:numRef>
          </c:val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SHF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Hoja1!$B$4:$E$4</c:f>
              <c:numCache>
                <c:formatCode>#,##0</c:formatCode>
                <c:ptCount val="4"/>
                <c:pt idx="0">
                  <c:v>61965</c:v>
                </c:pt>
                <c:pt idx="1">
                  <c:v>128380</c:v>
                </c:pt>
                <c:pt idx="2">
                  <c:v>45761</c:v>
                </c:pt>
                <c:pt idx="3">
                  <c:v>40656</c:v>
                </c:pt>
              </c:numCache>
            </c:numRef>
          </c:val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CONAVI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Hoja1!$B$5:$E$5</c:f>
              <c:numCache>
                <c:formatCode>#,##0</c:formatCode>
                <c:ptCount val="4"/>
                <c:pt idx="0">
                  <c:v>130931</c:v>
                </c:pt>
                <c:pt idx="1">
                  <c:v>230296</c:v>
                </c:pt>
                <c:pt idx="2">
                  <c:v>159540</c:v>
                </c:pt>
                <c:pt idx="3">
                  <c:v>211102</c:v>
                </c:pt>
              </c:numCache>
            </c:numRef>
          </c:val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FONHAPO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Hoja1!$B$6:$E$6</c:f>
              <c:numCache>
                <c:formatCode>#,##0</c:formatCode>
                <c:ptCount val="4"/>
                <c:pt idx="0">
                  <c:v>186364</c:v>
                </c:pt>
                <c:pt idx="1">
                  <c:v>222036</c:v>
                </c:pt>
                <c:pt idx="2">
                  <c:v>180929</c:v>
                </c:pt>
                <c:pt idx="3">
                  <c:v>149266</c:v>
                </c:pt>
              </c:numCache>
            </c:numRef>
          </c:val>
        </c:ser>
        <c:ser>
          <c:idx val="5"/>
          <c:order val="5"/>
          <c:tx>
            <c:strRef>
              <c:f>Hoja1!$A$7</c:f>
              <c:strCache>
                <c:ptCount val="1"/>
                <c:pt idx="0">
                  <c:v>FINANCIAL ENTITIES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Hoja1!$B$7:$E$7</c:f>
              <c:numCache>
                <c:formatCode>#,##0</c:formatCode>
                <c:ptCount val="4"/>
                <c:pt idx="0">
                  <c:v>200871</c:v>
                </c:pt>
                <c:pt idx="1">
                  <c:v>192656</c:v>
                </c:pt>
                <c:pt idx="2">
                  <c:v>148162</c:v>
                </c:pt>
                <c:pt idx="3">
                  <c:v>117999</c:v>
                </c:pt>
              </c:numCache>
            </c:numRef>
          </c:val>
        </c:ser>
        <c:ser>
          <c:idx val="6"/>
          <c:order val="6"/>
          <c:tx>
            <c:strRef>
              <c:f>Hoja1!$A$8</c:f>
              <c:strCache>
                <c:ptCount val="1"/>
                <c:pt idx="0">
                  <c:v>OTHERS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Hoja1!$B$8:$E$8</c:f>
              <c:numCache>
                <c:formatCode>#,##0</c:formatCode>
                <c:ptCount val="4"/>
                <c:pt idx="0">
                  <c:v>115363</c:v>
                </c:pt>
                <c:pt idx="1">
                  <c:v>90375</c:v>
                </c:pt>
                <c:pt idx="2">
                  <c:v>63256</c:v>
                </c:pt>
                <c:pt idx="3">
                  <c:v>30877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951104"/>
        <c:axId val="73952640"/>
      </c:barChart>
      <c:catAx>
        <c:axId val="73951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3952640"/>
        <c:crosses val="autoZero"/>
        <c:auto val="1"/>
        <c:lblAlgn val="ctr"/>
        <c:lblOffset val="100"/>
        <c:noMultiLvlLbl val="0"/>
      </c:catAx>
      <c:valAx>
        <c:axId val="739526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951104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 sz="1200"/>
                  </a:pPr>
                  <a:r>
                    <a:rPr lang="es-MX" sz="1200" dirty="0" smtClean="0"/>
                    <a:t>(´000)</a:t>
                  </a:r>
                  <a:endParaRPr lang="es-MX" sz="1200" dirty="0"/>
                </a:p>
              </c:rich>
            </c:tx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6465916932578"/>
          <c:y val="5.1386029061916097E-2"/>
          <c:w val="0.78353408306742101"/>
          <c:h val="0.8464576614005360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INFONAVIT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Hoja1!$B$2:$E$2</c:f>
              <c:numCache>
                <c:formatCode>#,##0</c:formatCode>
                <c:ptCount val="4"/>
                <c:pt idx="0">
                  <c:v>458701</c:v>
                </c:pt>
                <c:pt idx="1">
                  <c:v>494073</c:v>
                </c:pt>
                <c:pt idx="2">
                  <c:v>447481</c:v>
                </c:pt>
                <c:pt idx="3">
                  <c:v>475072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FOVISSSTE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Hoja1!$B$3:$E$3</c:f>
              <c:numCache>
                <c:formatCode>#,##0</c:formatCode>
                <c:ptCount val="4"/>
                <c:pt idx="0">
                  <c:v>71240</c:v>
                </c:pt>
                <c:pt idx="1">
                  <c:v>90140</c:v>
                </c:pt>
                <c:pt idx="2">
                  <c:v>100082</c:v>
                </c:pt>
                <c:pt idx="3">
                  <c:v>91050</c:v>
                </c:pt>
              </c:numCache>
            </c:numRef>
          </c:val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SHF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Hoja1!$B$4:$E$4</c:f>
              <c:numCache>
                <c:formatCode>#,##0</c:formatCode>
                <c:ptCount val="4"/>
                <c:pt idx="0">
                  <c:v>61965</c:v>
                </c:pt>
                <c:pt idx="1">
                  <c:v>128380</c:v>
                </c:pt>
                <c:pt idx="2">
                  <c:v>45761</c:v>
                </c:pt>
                <c:pt idx="3">
                  <c:v>40656</c:v>
                </c:pt>
              </c:numCache>
            </c:numRef>
          </c:val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CONAVI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Hoja1!$B$5:$E$5</c:f>
              <c:numCache>
                <c:formatCode>#,##0</c:formatCode>
                <c:ptCount val="4"/>
                <c:pt idx="0">
                  <c:v>130931</c:v>
                </c:pt>
                <c:pt idx="1">
                  <c:v>230296</c:v>
                </c:pt>
                <c:pt idx="2">
                  <c:v>159540</c:v>
                </c:pt>
                <c:pt idx="3">
                  <c:v>211102</c:v>
                </c:pt>
              </c:numCache>
            </c:numRef>
          </c:val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FONHAPO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Hoja1!$B$6:$E$6</c:f>
              <c:numCache>
                <c:formatCode>#,##0</c:formatCode>
                <c:ptCount val="4"/>
                <c:pt idx="0">
                  <c:v>186364</c:v>
                </c:pt>
                <c:pt idx="1">
                  <c:v>222036</c:v>
                </c:pt>
                <c:pt idx="2">
                  <c:v>180929</c:v>
                </c:pt>
                <c:pt idx="3">
                  <c:v>149266</c:v>
                </c:pt>
              </c:numCache>
            </c:numRef>
          </c:val>
        </c:ser>
        <c:ser>
          <c:idx val="5"/>
          <c:order val="5"/>
          <c:tx>
            <c:strRef>
              <c:f>Hoja1!$A$7</c:f>
              <c:strCache>
                <c:ptCount val="1"/>
                <c:pt idx="0">
                  <c:v>FINANCIAL ENTITIES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Hoja1!$B$7:$E$7</c:f>
              <c:numCache>
                <c:formatCode>#,##0</c:formatCode>
                <c:ptCount val="4"/>
                <c:pt idx="0">
                  <c:v>200871</c:v>
                </c:pt>
                <c:pt idx="1">
                  <c:v>192656</c:v>
                </c:pt>
                <c:pt idx="2">
                  <c:v>148162</c:v>
                </c:pt>
                <c:pt idx="3">
                  <c:v>117999</c:v>
                </c:pt>
              </c:numCache>
            </c:numRef>
          </c:val>
        </c:ser>
        <c:ser>
          <c:idx val="6"/>
          <c:order val="6"/>
          <c:tx>
            <c:strRef>
              <c:f>Hoja1!$A$8</c:f>
              <c:strCache>
                <c:ptCount val="1"/>
                <c:pt idx="0">
                  <c:v>OTHERS</c:v>
                </c:pt>
              </c:strCache>
            </c:strRef>
          </c:tx>
          <c:invertIfNegative val="0"/>
          <c:cat>
            <c:strRef>
              <c:f>Hoja1!$B$1:$E$1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Hoja1!$B$8:$E$8</c:f>
              <c:numCache>
                <c:formatCode>#,##0</c:formatCode>
                <c:ptCount val="4"/>
                <c:pt idx="0">
                  <c:v>115363</c:v>
                </c:pt>
                <c:pt idx="1">
                  <c:v>90375</c:v>
                </c:pt>
                <c:pt idx="2">
                  <c:v>63256</c:v>
                </c:pt>
                <c:pt idx="3">
                  <c:v>30877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884736"/>
        <c:axId val="64886272"/>
      </c:barChart>
      <c:catAx>
        <c:axId val="64884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4886272"/>
        <c:crosses val="autoZero"/>
        <c:auto val="1"/>
        <c:lblAlgn val="ctr"/>
        <c:lblOffset val="100"/>
        <c:noMultiLvlLbl val="0"/>
      </c:catAx>
      <c:valAx>
        <c:axId val="648862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4884736"/>
        <c:crosses val="autoZero"/>
        <c:crossBetween val="between"/>
        <c:dispUnits>
          <c:builtInUnit val="thousands"/>
          <c:dispUnitsLbl>
            <c:tx>
              <c:rich>
                <a:bodyPr/>
                <a:lstStyle/>
                <a:p>
                  <a:pPr>
                    <a:defRPr sz="1200"/>
                  </a:pPr>
                  <a:r>
                    <a:rPr lang="es-MX" sz="1200" dirty="0" smtClean="0"/>
                    <a:t>(´000)</a:t>
                  </a:r>
                  <a:endParaRPr lang="es-MX" sz="1200" dirty="0"/>
                </a:p>
              </c:rich>
            </c:tx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340091863517101"/>
          <c:y val="4.9375000000000002E-2"/>
          <c:w val="0.80874491469816301"/>
          <c:h val="0.77901427165354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Historical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Sheet1!$B$2:$B$16</c:f>
              <c:numCache>
                <c:formatCode>_(* #,##0_);_(* \(#,##0\);_(* "-"??_);_(@_)</c:formatCode>
                <c:ptCount val="15"/>
                <c:pt idx="0">
                  <c:v>300000</c:v>
                </c:pt>
                <c:pt idx="1">
                  <c:v>305975</c:v>
                </c:pt>
                <c:pt idx="2">
                  <c:v>376444</c:v>
                </c:pt>
                <c:pt idx="3">
                  <c:v>421745</c:v>
                </c:pt>
                <c:pt idx="4">
                  <c:v>458701</c:v>
                </c:pt>
                <c:pt idx="5">
                  <c:v>494073</c:v>
                </c:pt>
                <c:pt idx="6">
                  <c:v>447481</c:v>
                </c:pt>
                <c:pt idx="7">
                  <c:v>475072</c:v>
                </c:pt>
                <c:pt idx="8">
                  <c:v>501292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Projected in 2009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6" formatCode="_(* #,##0_);_(* \(#,##0\);_(* &quot;-&quot;??_);_(@_)">
                  <c:v>500000</c:v>
                </c:pt>
                <c:pt idx="7" formatCode="_(* #,##0_);_(* \(#,##0\);_(* &quot;-&quot;??_);_(@_)">
                  <c:v>570000</c:v>
                </c:pt>
                <c:pt idx="8" formatCode="_(* #,##0_);_(* \(#,##0\);_(* &quot;-&quot;??_);_(@_)">
                  <c:v>650000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Projected in 2012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9" formatCode="_(* #,##0_);_(* \(#,##0\);_(* &quot;-&quot;??_);_(@_)">
                  <c:v>490000</c:v>
                </c:pt>
                <c:pt idx="10" formatCode="_(* #,##0_);_(* \(#,##0\);_(* &quot;-&quot;??_);_(@_)">
                  <c:v>520000</c:v>
                </c:pt>
                <c:pt idx="11" formatCode="_(* #,##0_);_(* \(#,##0\);_(* &quot;-&quot;??_);_(@_)">
                  <c:v>540000</c:v>
                </c:pt>
                <c:pt idx="12" formatCode="_(* #,##0_);_(* \(#,##0\);_(* &quot;-&quot;??_);_(@_)">
                  <c:v>560000</c:v>
                </c:pt>
                <c:pt idx="13" formatCode="_(* #,##0_);_(* \(#,##0\);_(* &quot;-&quot;??_);_(@_)">
                  <c:v>580000</c:v>
                </c:pt>
                <c:pt idx="14" formatCode="_(* #,##0_);_(* \(#,##0\);_(* &quot;-&quot;??_);_(@_)">
                  <c:v>590000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930560"/>
        <c:axId val="64932096"/>
      </c:barChart>
      <c:catAx>
        <c:axId val="6493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4932096"/>
        <c:crosses val="autoZero"/>
        <c:auto val="1"/>
        <c:lblAlgn val="ctr"/>
        <c:lblOffset val="100"/>
        <c:noMultiLvlLbl val="0"/>
      </c:catAx>
      <c:valAx>
        <c:axId val="6493209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6493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337859439565999"/>
          <c:y val="3.08972676042207E-2"/>
          <c:w val="0.26775598288431801"/>
          <c:h val="0.23688943328706899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CA298-2BFF-4C01-9BBE-A57137F22A2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43571E9-110B-4F24-8668-9B6D5C2FE5C6}">
      <dgm:prSet phldrT="[Texto]"/>
      <dgm:spPr/>
      <dgm:t>
        <a:bodyPr/>
        <a:lstStyle/>
        <a:p>
          <a:r>
            <a:rPr lang="en-US" dirty="0" smtClean="0"/>
            <a:t>Housing Deficit</a:t>
          </a:r>
        </a:p>
        <a:p>
          <a:r>
            <a:rPr lang="en-US" dirty="0" smtClean="0"/>
            <a:t>8.9 MM</a:t>
          </a:r>
        </a:p>
        <a:p>
          <a:r>
            <a:rPr lang="en-US" dirty="0" smtClean="0"/>
            <a:t>100%</a:t>
          </a:r>
          <a:endParaRPr lang="en-US" dirty="0"/>
        </a:p>
      </dgm:t>
    </dgm:pt>
    <dgm:pt modelId="{745E68ED-91BD-45DB-88EB-0EB7B1B1FB65}" type="parTrans" cxnId="{B4C23D27-4602-4822-A7D0-6926AD728ECA}">
      <dgm:prSet/>
      <dgm:spPr/>
      <dgm:t>
        <a:bodyPr/>
        <a:lstStyle/>
        <a:p>
          <a:endParaRPr lang="en-US"/>
        </a:p>
      </dgm:t>
    </dgm:pt>
    <dgm:pt modelId="{3776D151-06AB-4CD7-A5CE-8C46A182E98D}" type="sibTrans" cxnId="{B4C23D27-4602-4822-A7D0-6926AD728ECA}">
      <dgm:prSet/>
      <dgm:spPr/>
      <dgm:t>
        <a:bodyPr/>
        <a:lstStyle/>
        <a:p>
          <a:endParaRPr lang="en-US"/>
        </a:p>
      </dgm:t>
    </dgm:pt>
    <dgm:pt modelId="{15EC9687-43AD-4FC5-B4C4-B71E33A1AAD3}">
      <dgm:prSet phldrT="[Texto]"/>
      <dgm:spPr/>
      <dgm:t>
        <a:bodyPr/>
        <a:lstStyle/>
        <a:p>
          <a:r>
            <a:rPr lang="en-US" dirty="0" smtClean="0"/>
            <a:t>Economically Active Population</a:t>
          </a:r>
        </a:p>
        <a:p>
          <a:r>
            <a:rPr lang="en-US" dirty="0" smtClean="0"/>
            <a:t>8.08 MM (90.3%)</a:t>
          </a:r>
        </a:p>
      </dgm:t>
    </dgm:pt>
    <dgm:pt modelId="{DA20931B-3E35-4746-B6F2-4E8A71F4A0B0}" type="parTrans" cxnId="{1D5B65A7-A2FD-4557-806F-E1E965C21DE9}">
      <dgm:prSet/>
      <dgm:spPr/>
      <dgm:t>
        <a:bodyPr/>
        <a:lstStyle/>
        <a:p>
          <a:endParaRPr lang="en-US"/>
        </a:p>
      </dgm:t>
    </dgm:pt>
    <dgm:pt modelId="{A239B90F-53DE-4473-A948-EC5093040992}" type="sibTrans" cxnId="{1D5B65A7-A2FD-4557-806F-E1E965C21DE9}">
      <dgm:prSet/>
      <dgm:spPr/>
      <dgm:t>
        <a:bodyPr/>
        <a:lstStyle/>
        <a:p>
          <a:endParaRPr lang="en-US"/>
        </a:p>
      </dgm:t>
    </dgm:pt>
    <dgm:pt modelId="{9DE3D884-A4FD-49FF-98E0-EA8AF8BEB7A8}">
      <dgm:prSet phldrT="[Texto]"/>
      <dgm:spPr/>
      <dgm:t>
        <a:bodyPr/>
        <a:lstStyle/>
        <a:p>
          <a:r>
            <a:rPr lang="en-US" dirty="0" smtClean="0"/>
            <a:t>Payroll Employee</a:t>
          </a:r>
        </a:p>
        <a:p>
          <a:r>
            <a:rPr lang="en-US" dirty="0" smtClean="0"/>
            <a:t>6.35 MM (70.9%)</a:t>
          </a:r>
          <a:endParaRPr lang="en-US" dirty="0"/>
        </a:p>
      </dgm:t>
    </dgm:pt>
    <dgm:pt modelId="{8E684DC9-B852-49D5-9A63-81E7CB3E8DBC}" type="parTrans" cxnId="{17B9FEAF-3572-45EF-8E7D-E53D4A0FA66D}">
      <dgm:prSet/>
      <dgm:spPr/>
      <dgm:t>
        <a:bodyPr/>
        <a:lstStyle/>
        <a:p>
          <a:endParaRPr lang="en-US"/>
        </a:p>
      </dgm:t>
    </dgm:pt>
    <dgm:pt modelId="{088C1CA9-3903-43ED-A9F3-0DA4346200F6}" type="sibTrans" cxnId="{17B9FEAF-3572-45EF-8E7D-E53D4A0FA66D}">
      <dgm:prSet/>
      <dgm:spPr/>
      <dgm:t>
        <a:bodyPr/>
        <a:lstStyle/>
        <a:p>
          <a:endParaRPr lang="en-US"/>
        </a:p>
      </dgm:t>
    </dgm:pt>
    <dgm:pt modelId="{93E805D4-0C40-451B-B39F-C73CB86A9AA3}">
      <dgm:prSet phldrT="[Texto]"/>
      <dgm:spPr/>
      <dgm:t>
        <a:bodyPr/>
        <a:lstStyle/>
        <a:p>
          <a:r>
            <a:rPr lang="en-US" dirty="0" smtClean="0"/>
            <a:t>Non-payroll Employee</a:t>
          </a:r>
        </a:p>
        <a:p>
          <a:r>
            <a:rPr lang="en-US" dirty="0" smtClean="0"/>
            <a:t>1.73 MM (19.4%)</a:t>
          </a:r>
          <a:endParaRPr lang="en-US" dirty="0"/>
        </a:p>
      </dgm:t>
    </dgm:pt>
    <dgm:pt modelId="{7056481F-21C5-426E-908D-07EEA1EFBF19}" type="parTrans" cxnId="{4F34402D-9062-4635-A910-6038042578EC}">
      <dgm:prSet/>
      <dgm:spPr/>
      <dgm:t>
        <a:bodyPr/>
        <a:lstStyle/>
        <a:p>
          <a:endParaRPr lang="en-US"/>
        </a:p>
      </dgm:t>
    </dgm:pt>
    <dgm:pt modelId="{4D532CE1-563A-4712-83B7-8D072031E0D5}" type="sibTrans" cxnId="{4F34402D-9062-4635-A910-6038042578EC}">
      <dgm:prSet/>
      <dgm:spPr/>
      <dgm:t>
        <a:bodyPr/>
        <a:lstStyle/>
        <a:p>
          <a:endParaRPr lang="en-US"/>
        </a:p>
      </dgm:t>
    </dgm:pt>
    <dgm:pt modelId="{9C86C5EA-58E3-418E-86D1-24B8A50EDF4D}">
      <dgm:prSet phldrT="[Texto]"/>
      <dgm:spPr/>
      <dgm:t>
        <a:bodyPr/>
        <a:lstStyle/>
        <a:p>
          <a:r>
            <a:rPr lang="en-US" dirty="0" smtClean="0"/>
            <a:t>Non-economically Active Population</a:t>
          </a:r>
        </a:p>
        <a:p>
          <a:r>
            <a:rPr lang="en-US" dirty="0" smtClean="0"/>
            <a:t>0.87 MM (9.7%)</a:t>
          </a:r>
          <a:endParaRPr lang="en-US" dirty="0"/>
        </a:p>
      </dgm:t>
    </dgm:pt>
    <dgm:pt modelId="{9212656A-94C5-4043-8525-8CAC371C2F4D}" type="parTrans" cxnId="{B7545BD2-E452-4A98-91E7-ACD0DDF817F1}">
      <dgm:prSet/>
      <dgm:spPr/>
      <dgm:t>
        <a:bodyPr/>
        <a:lstStyle/>
        <a:p>
          <a:endParaRPr lang="en-US"/>
        </a:p>
      </dgm:t>
    </dgm:pt>
    <dgm:pt modelId="{04B14E6A-3235-4AD9-8B76-04BBD6614E38}" type="sibTrans" cxnId="{B7545BD2-E452-4A98-91E7-ACD0DDF817F1}">
      <dgm:prSet/>
      <dgm:spPr/>
      <dgm:t>
        <a:bodyPr/>
        <a:lstStyle/>
        <a:p>
          <a:endParaRPr lang="en-US"/>
        </a:p>
      </dgm:t>
    </dgm:pt>
    <dgm:pt modelId="{46E04B26-AA94-4C62-9F4E-EB6B68D06F85}">
      <dgm:prSet phldrT="[Texto]"/>
      <dgm:spPr/>
      <dgm:t>
        <a:bodyPr/>
        <a:lstStyle/>
        <a:p>
          <a:r>
            <a:rPr lang="en-US" dirty="0" smtClean="0"/>
            <a:t>Payroll Employee</a:t>
          </a:r>
        </a:p>
        <a:p>
          <a:r>
            <a:rPr lang="en-US" dirty="0" smtClean="0"/>
            <a:t>0.01 MM (0.1%)</a:t>
          </a:r>
          <a:endParaRPr lang="en-US" dirty="0"/>
        </a:p>
      </dgm:t>
    </dgm:pt>
    <dgm:pt modelId="{4C7340A3-F426-4B23-BE42-6211C35C48F2}" type="parTrans" cxnId="{3E30C15E-6F99-4623-AA15-4E2C8E230EB8}">
      <dgm:prSet/>
      <dgm:spPr/>
      <dgm:t>
        <a:bodyPr/>
        <a:lstStyle/>
        <a:p>
          <a:endParaRPr lang="en-US"/>
        </a:p>
      </dgm:t>
    </dgm:pt>
    <dgm:pt modelId="{95C5789E-B8A6-4D34-BFDB-FE3410AAEC03}" type="sibTrans" cxnId="{3E30C15E-6F99-4623-AA15-4E2C8E230EB8}">
      <dgm:prSet/>
      <dgm:spPr/>
      <dgm:t>
        <a:bodyPr/>
        <a:lstStyle/>
        <a:p>
          <a:endParaRPr lang="en-US"/>
        </a:p>
      </dgm:t>
    </dgm:pt>
    <dgm:pt modelId="{DBD35B72-823D-4BEE-A94E-3ECC75C91D0D}">
      <dgm:prSet/>
      <dgm:spPr/>
      <dgm:t>
        <a:bodyPr/>
        <a:lstStyle/>
        <a:p>
          <a:r>
            <a:rPr lang="en-US" dirty="0" smtClean="0"/>
            <a:t>Non-payroll Employee</a:t>
          </a:r>
        </a:p>
        <a:p>
          <a:r>
            <a:rPr lang="en-US" dirty="0" smtClean="0"/>
            <a:t>0.86 MM (9.6%)</a:t>
          </a:r>
          <a:endParaRPr lang="en-US" dirty="0"/>
        </a:p>
      </dgm:t>
    </dgm:pt>
    <dgm:pt modelId="{3CF8C8B8-1CDC-4BC0-A701-6FD946ACEF70}" type="parTrans" cxnId="{766EBA07-64E5-4E94-B23E-E5F703A07443}">
      <dgm:prSet/>
      <dgm:spPr/>
      <dgm:t>
        <a:bodyPr/>
        <a:lstStyle/>
        <a:p>
          <a:endParaRPr lang="en-US"/>
        </a:p>
      </dgm:t>
    </dgm:pt>
    <dgm:pt modelId="{36149188-5C2D-4FB6-A8FD-EEC160F32618}" type="sibTrans" cxnId="{766EBA07-64E5-4E94-B23E-E5F703A07443}">
      <dgm:prSet/>
      <dgm:spPr/>
      <dgm:t>
        <a:bodyPr/>
        <a:lstStyle/>
        <a:p>
          <a:endParaRPr lang="en-US"/>
        </a:p>
      </dgm:t>
    </dgm:pt>
    <dgm:pt modelId="{13DD5135-C645-4911-838B-3E1C494133D8}">
      <dgm:prSet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US" dirty="0" smtClean="0"/>
            <a:t>Affiliated</a:t>
          </a:r>
        </a:p>
        <a:p>
          <a:r>
            <a:rPr lang="en-US" dirty="0" smtClean="0"/>
            <a:t>2.25 MM (25.1%)</a:t>
          </a:r>
          <a:endParaRPr lang="en-US" dirty="0"/>
        </a:p>
      </dgm:t>
    </dgm:pt>
    <dgm:pt modelId="{1913BFE9-B7F6-4FDB-9ADE-78B1F3B60BEA}" type="parTrans" cxnId="{1BA8FFB0-FC7A-4427-8736-BECA3A4825A2}">
      <dgm:prSet/>
      <dgm:spPr/>
      <dgm:t>
        <a:bodyPr/>
        <a:lstStyle/>
        <a:p>
          <a:endParaRPr lang="en-US"/>
        </a:p>
      </dgm:t>
    </dgm:pt>
    <dgm:pt modelId="{AFAB4339-B4BD-4449-AED9-9DE88AC422C2}" type="sibTrans" cxnId="{1BA8FFB0-FC7A-4427-8736-BECA3A4825A2}">
      <dgm:prSet/>
      <dgm:spPr/>
      <dgm:t>
        <a:bodyPr/>
        <a:lstStyle/>
        <a:p>
          <a:endParaRPr lang="en-US"/>
        </a:p>
      </dgm:t>
    </dgm:pt>
    <dgm:pt modelId="{30CEB6B7-AF82-4C68-AA03-4941B2612E7E}">
      <dgm:prSet/>
      <dgm:spPr/>
      <dgm:t>
        <a:bodyPr/>
        <a:lstStyle/>
        <a:p>
          <a:r>
            <a:rPr lang="en-US" dirty="0" smtClean="0"/>
            <a:t>Non-affiliated</a:t>
          </a:r>
        </a:p>
        <a:p>
          <a:r>
            <a:rPr lang="en-US" dirty="0" smtClean="0"/>
            <a:t>4.10 MM (45.8%)</a:t>
          </a:r>
          <a:endParaRPr lang="en-US" dirty="0"/>
        </a:p>
      </dgm:t>
    </dgm:pt>
    <dgm:pt modelId="{DD0D33A5-F00F-46C3-8944-F0611CA125B3}" type="parTrans" cxnId="{47BE243B-F22E-4339-803A-C1FF2BD46955}">
      <dgm:prSet/>
      <dgm:spPr/>
      <dgm:t>
        <a:bodyPr/>
        <a:lstStyle/>
        <a:p>
          <a:endParaRPr lang="en-US"/>
        </a:p>
      </dgm:t>
    </dgm:pt>
    <dgm:pt modelId="{87A24C38-81E4-40A3-A6A3-85A6CA2793B2}" type="sibTrans" cxnId="{47BE243B-F22E-4339-803A-C1FF2BD46955}">
      <dgm:prSet/>
      <dgm:spPr/>
      <dgm:t>
        <a:bodyPr/>
        <a:lstStyle/>
        <a:p>
          <a:endParaRPr lang="en-US"/>
        </a:p>
      </dgm:t>
    </dgm:pt>
    <dgm:pt modelId="{7439D398-3D94-45BE-B50E-9A2EA350C459}">
      <dgm:prSet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US" dirty="0" smtClean="0"/>
            <a:t>Affiliated</a:t>
          </a:r>
        </a:p>
        <a:p>
          <a:r>
            <a:rPr lang="en-US" dirty="0" smtClean="0"/>
            <a:t>0.05 MM (0.5%)</a:t>
          </a:r>
          <a:endParaRPr lang="en-US" dirty="0"/>
        </a:p>
      </dgm:t>
    </dgm:pt>
    <dgm:pt modelId="{3963E47F-476C-4C6F-895B-2D2E9AD39547}" type="parTrans" cxnId="{094514F2-7135-4906-8D73-8D7AFDB1DFA6}">
      <dgm:prSet/>
      <dgm:spPr/>
      <dgm:t>
        <a:bodyPr/>
        <a:lstStyle/>
        <a:p>
          <a:endParaRPr lang="en-US"/>
        </a:p>
      </dgm:t>
    </dgm:pt>
    <dgm:pt modelId="{1EA21341-FE0E-4C3B-B140-800AE416D4E2}" type="sibTrans" cxnId="{094514F2-7135-4906-8D73-8D7AFDB1DFA6}">
      <dgm:prSet/>
      <dgm:spPr/>
      <dgm:t>
        <a:bodyPr/>
        <a:lstStyle/>
        <a:p>
          <a:endParaRPr lang="en-US"/>
        </a:p>
      </dgm:t>
    </dgm:pt>
    <dgm:pt modelId="{FF3B5F46-C604-4035-853A-E4AC149E3AE5}">
      <dgm:prSet/>
      <dgm:spPr/>
      <dgm:t>
        <a:bodyPr/>
        <a:lstStyle/>
        <a:p>
          <a:r>
            <a:rPr lang="en-US" dirty="0" smtClean="0"/>
            <a:t>Non-affiliated</a:t>
          </a:r>
        </a:p>
        <a:p>
          <a:r>
            <a:rPr lang="en-US" dirty="0" smtClean="0"/>
            <a:t>1.69 MM (18.8%)</a:t>
          </a:r>
          <a:endParaRPr lang="en-US" dirty="0"/>
        </a:p>
      </dgm:t>
    </dgm:pt>
    <dgm:pt modelId="{48FC03D1-CBF7-46F1-B3B3-64D8F3E5BCE0}" type="parTrans" cxnId="{DAB05F7B-4BFF-4210-859C-45DF3312AE0C}">
      <dgm:prSet/>
      <dgm:spPr/>
      <dgm:t>
        <a:bodyPr/>
        <a:lstStyle/>
        <a:p>
          <a:endParaRPr lang="en-US"/>
        </a:p>
      </dgm:t>
    </dgm:pt>
    <dgm:pt modelId="{189A0859-4B7D-4EAF-B4D8-8A5FD5B58FB4}" type="sibTrans" cxnId="{DAB05F7B-4BFF-4210-859C-45DF3312AE0C}">
      <dgm:prSet/>
      <dgm:spPr/>
      <dgm:t>
        <a:bodyPr/>
        <a:lstStyle/>
        <a:p>
          <a:endParaRPr lang="en-US"/>
        </a:p>
      </dgm:t>
    </dgm:pt>
    <dgm:pt modelId="{5ADCEB4B-467E-4EC9-BB0A-E8B05806B97C}" type="pres">
      <dgm:prSet presAssocID="{267CA298-2BFF-4C01-9BBE-A57137F22A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D5DFF4-5DD9-45AE-9EAF-8E711BFAE60C}" type="pres">
      <dgm:prSet presAssocID="{143571E9-110B-4F24-8668-9B6D5C2FE5C6}" presName="root1" presStyleCnt="0"/>
      <dgm:spPr/>
    </dgm:pt>
    <dgm:pt modelId="{3A70FF54-2254-460E-9A78-F64468328A6F}" type="pres">
      <dgm:prSet presAssocID="{143571E9-110B-4F24-8668-9B6D5C2FE5C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10137-89B8-4B70-817B-610963A454B8}" type="pres">
      <dgm:prSet presAssocID="{143571E9-110B-4F24-8668-9B6D5C2FE5C6}" presName="level2hierChild" presStyleCnt="0"/>
      <dgm:spPr/>
    </dgm:pt>
    <dgm:pt modelId="{7B78B06A-7429-45D2-AE9E-B24CC74EDE91}" type="pres">
      <dgm:prSet presAssocID="{DA20931B-3E35-4746-B6F2-4E8A71F4A0B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6E72F3D9-5ADC-4A8F-BD54-C4CB869952D6}" type="pres">
      <dgm:prSet presAssocID="{DA20931B-3E35-4746-B6F2-4E8A71F4A0B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F33EC06-0314-49D7-A77A-3FB9005AF6C5}" type="pres">
      <dgm:prSet presAssocID="{15EC9687-43AD-4FC5-B4C4-B71E33A1AAD3}" presName="root2" presStyleCnt="0"/>
      <dgm:spPr/>
    </dgm:pt>
    <dgm:pt modelId="{3BFAAB67-082B-48A1-BE40-9C2195C265A9}" type="pres">
      <dgm:prSet presAssocID="{15EC9687-43AD-4FC5-B4C4-B71E33A1AAD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A3442-2E47-4BEF-AE7D-A0F5F2816B17}" type="pres">
      <dgm:prSet presAssocID="{15EC9687-43AD-4FC5-B4C4-B71E33A1AAD3}" presName="level3hierChild" presStyleCnt="0"/>
      <dgm:spPr/>
    </dgm:pt>
    <dgm:pt modelId="{0F135CC2-F659-4F8B-88C0-76C93C62AA00}" type="pres">
      <dgm:prSet presAssocID="{8E684DC9-B852-49D5-9A63-81E7CB3E8DBC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32E619C-6978-4121-8D5C-571B8BE79D10}" type="pres">
      <dgm:prSet presAssocID="{8E684DC9-B852-49D5-9A63-81E7CB3E8DBC}" presName="connTx" presStyleLbl="parChTrans1D3" presStyleIdx="0" presStyleCnt="4"/>
      <dgm:spPr/>
      <dgm:t>
        <a:bodyPr/>
        <a:lstStyle/>
        <a:p>
          <a:endParaRPr lang="en-US"/>
        </a:p>
      </dgm:t>
    </dgm:pt>
    <dgm:pt modelId="{B6D59DCF-57F6-4EEA-B83D-FBC72E6690CE}" type="pres">
      <dgm:prSet presAssocID="{9DE3D884-A4FD-49FF-98E0-EA8AF8BEB7A8}" presName="root2" presStyleCnt="0"/>
      <dgm:spPr/>
    </dgm:pt>
    <dgm:pt modelId="{E9EC9C84-7D26-4A16-80F2-9A29DBE462CA}" type="pres">
      <dgm:prSet presAssocID="{9DE3D884-A4FD-49FF-98E0-EA8AF8BEB7A8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62815E-24DC-4F48-85AC-A7DC141EAC95}" type="pres">
      <dgm:prSet presAssocID="{9DE3D884-A4FD-49FF-98E0-EA8AF8BEB7A8}" presName="level3hierChild" presStyleCnt="0"/>
      <dgm:spPr/>
    </dgm:pt>
    <dgm:pt modelId="{22D975A7-8334-4028-8C5C-5DC0F8FD3B78}" type="pres">
      <dgm:prSet presAssocID="{1913BFE9-B7F6-4FDB-9ADE-78B1F3B60BEA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92BC5CDF-9CA8-4954-9816-0920DE8B6ABD}" type="pres">
      <dgm:prSet presAssocID="{1913BFE9-B7F6-4FDB-9ADE-78B1F3B60BEA}" presName="connTx" presStyleLbl="parChTrans1D4" presStyleIdx="0" presStyleCnt="4"/>
      <dgm:spPr/>
      <dgm:t>
        <a:bodyPr/>
        <a:lstStyle/>
        <a:p>
          <a:endParaRPr lang="en-US"/>
        </a:p>
      </dgm:t>
    </dgm:pt>
    <dgm:pt modelId="{16FD94BA-CF57-4488-8EA3-767651980256}" type="pres">
      <dgm:prSet presAssocID="{13DD5135-C645-4911-838B-3E1C494133D8}" presName="root2" presStyleCnt="0"/>
      <dgm:spPr/>
    </dgm:pt>
    <dgm:pt modelId="{DACBA4B2-311B-4808-994D-6D812113348A}" type="pres">
      <dgm:prSet presAssocID="{13DD5135-C645-4911-838B-3E1C494133D8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933599-850E-469C-AED4-28B56FD8F6D6}" type="pres">
      <dgm:prSet presAssocID="{13DD5135-C645-4911-838B-3E1C494133D8}" presName="level3hierChild" presStyleCnt="0"/>
      <dgm:spPr/>
    </dgm:pt>
    <dgm:pt modelId="{68259374-06BA-4A65-B285-334FB8E01E56}" type="pres">
      <dgm:prSet presAssocID="{DD0D33A5-F00F-46C3-8944-F0611CA125B3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C52B0250-590C-4CF3-8D65-C098C3F82703}" type="pres">
      <dgm:prSet presAssocID="{DD0D33A5-F00F-46C3-8944-F0611CA125B3}" presName="connTx" presStyleLbl="parChTrans1D4" presStyleIdx="1" presStyleCnt="4"/>
      <dgm:spPr/>
      <dgm:t>
        <a:bodyPr/>
        <a:lstStyle/>
        <a:p>
          <a:endParaRPr lang="en-US"/>
        </a:p>
      </dgm:t>
    </dgm:pt>
    <dgm:pt modelId="{0778F6B2-8AE8-49BD-9144-584D9E8D5A0A}" type="pres">
      <dgm:prSet presAssocID="{30CEB6B7-AF82-4C68-AA03-4941B2612E7E}" presName="root2" presStyleCnt="0"/>
      <dgm:spPr/>
    </dgm:pt>
    <dgm:pt modelId="{5814FEB3-D276-4CE9-97C1-55086A4629B0}" type="pres">
      <dgm:prSet presAssocID="{30CEB6B7-AF82-4C68-AA03-4941B2612E7E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D5CFC4-E29E-43CE-ACC7-683678A0109F}" type="pres">
      <dgm:prSet presAssocID="{30CEB6B7-AF82-4C68-AA03-4941B2612E7E}" presName="level3hierChild" presStyleCnt="0"/>
      <dgm:spPr/>
    </dgm:pt>
    <dgm:pt modelId="{465E7C27-835C-47F1-8122-84EB6199ADE4}" type="pres">
      <dgm:prSet presAssocID="{7056481F-21C5-426E-908D-07EEA1EFBF19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B21C3F6A-764E-4145-BA4B-897B06D0669C}" type="pres">
      <dgm:prSet presAssocID="{7056481F-21C5-426E-908D-07EEA1EFBF19}" presName="connTx" presStyleLbl="parChTrans1D3" presStyleIdx="1" presStyleCnt="4"/>
      <dgm:spPr/>
      <dgm:t>
        <a:bodyPr/>
        <a:lstStyle/>
        <a:p>
          <a:endParaRPr lang="en-US"/>
        </a:p>
      </dgm:t>
    </dgm:pt>
    <dgm:pt modelId="{0E05F2A1-1B45-49FC-9E6A-17818ED20196}" type="pres">
      <dgm:prSet presAssocID="{93E805D4-0C40-451B-B39F-C73CB86A9AA3}" presName="root2" presStyleCnt="0"/>
      <dgm:spPr/>
    </dgm:pt>
    <dgm:pt modelId="{A989CC8F-AF67-42D7-85F5-B0504C286E5C}" type="pres">
      <dgm:prSet presAssocID="{93E805D4-0C40-451B-B39F-C73CB86A9AA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E7D967-C6D0-42C8-B75F-102A7ECE32FB}" type="pres">
      <dgm:prSet presAssocID="{93E805D4-0C40-451B-B39F-C73CB86A9AA3}" presName="level3hierChild" presStyleCnt="0"/>
      <dgm:spPr/>
    </dgm:pt>
    <dgm:pt modelId="{5AD2F0C6-5CCD-4A3B-9498-A9B666AB9321}" type="pres">
      <dgm:prSet presAssocID="{3963E47F-476C-4C6F-895B-2D2E9AD39547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874DCEDD-F926-4E66-A211-92A3804B33D8}" type="pres">
      <dgm:prSet presAssocID="{3963E47F-476C-4C6F-895B-2D2E9AD39547}" presName="connTx" presStyleLbl="parChTrans1D4" presStyleIdx="2" presStyleCnt="4"/>
      <dgm:spPr/>
      <dgm:t>
        <a:bodyPr/>
        <a:lstStyle/>
        <a:p>
          <a:endParaRPr lang="en-US"/>
        </a:p>
      </dgm:t>
    </dgm:pt>
    <dgm:pt modelId="{A086D234-A225-4743-8008-A37CF7701492}" type="pres">
      <dgm:prSet presAssocID="{7439D398-3D94-45BE-B50E-9A2EA350C459}" presName="root2" presStyleCnt="0"/>
      <dgm:spPr/>
    </dgm:pt>
    <dgm:pt modelId="{D4A96039-1E13-4DB2-8D45-83C203C0D3D0}" type="pres">
      <dgm:prSet presAssocID="{7439D398-3D94-45BE-B50E-9A2EA350C459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342905-A492-416D-ACB1-4C6BBE72A43E}" type="pres">
      <dgm:prSet presAssocID="{7439D398-3D94-45BE-B50E-9A2EA350C459}" presName="level3hierChild" presStyleCnt="0"/>
      <dgm:spPr/>
    </dgm:pt>
    <dgm:pt modelId="{7A8FFC49-C007-4D4B-ADB4-C62B7E58C002}" type="pres">
      <dgm:prSet presAssocID="{48FC03D1-CBF7-46F1-B3B3-64D8F3E5BCE0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4329DEBD-0715-4E43-BD9C-4AF9C6DBF5BC}" type="pres">
      <dgm:prSet presAssocID="{48FC03D1-CBF7-46F1-B3B3-64D8F3E5BCE0}" presName="connTx" presStyleLbl="parChTrans1D4" presStyleIdx="3" presStyleCnt="4"/>
      <dgm:spPr/>
      <dgm:t>
        <a:bodyPr/>
        <a:lstStyle/>
        <a:p>
          <a:endParaRPr lang="en-US"/>
        </a:p>
      </dgm:t>
    </dgm:pt>
    <dgm:pt modelId="{8C88D631-C5F1-4ED5-B95A-C4B036711825}" type="pres">
      <dgm:prSet presAssocID="{FF3B5F46-C604-4035-853A-E4AC149E3AE5}" presName="root2" presStyleCnt="0"/>
      <dgm:spPr/>
    </dgm:pt>
    <dgm:pt modelId="{A856135C-741E-4AB3-BB22-478EBBA12EAB}" type="pres">
      <dgm:prSet presAssocID="{FF3B5F46-C604-4035-853A-E4AC149E3AE5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47235E-67E5-4155-8709-70117ED596AB}" type="pres">
      <dgm:prSet presAssocID="{FF3B5F46-C604-4035-853A-E4AC149E3AE5}" presName="level3hierChild" presStyleCnt="0"/>
      <dgm:spPr/>
    </dgm:pt>
    <dgm:pt modelId="{CB1A92BC-7580-4280-B7E6-31C0FA96ED4E}" type="pres">
      <dgm:prSet presAssocID="{9212656A-94C5-4043-8525-8CAC371C2F4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251AC0C-A59F-41F6-8189-9EDD717460C2}" type="pres">
      <dgm:prSet presAssocID="{9212656A-94C5-4043-8525-8CAC371C2F4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64901A7-7279-4B8B-98DB-74BDC4D509B5}" type="pres">
      <dgm:prSet presAssocID="{9C86C5EA-58E3-418E-86D1-24B8A50EDF4D}" presName="root2" presStyleCnt="0"/>
      <dgm:spPr/>
    </dgm:pt>
    <dgm:pt modelId="{85AB016D-7838-4DA3-BB72-AFA88A40511F}" type="pres">
      <dgm:prSet presAssocID="{9C86C5EA-58E3-418E-86D1-24B8A50EDF4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24B505-780C-4613-AEBD-AAD4B7601715}" type="pres">
      <dgm:prSet presAssocID="{9C86C5EA-58E3-418E-86D1-24B8A50EDF4D}" presName="level3hierChild" presStyleCnt="0"/>
      <dgm:spPr/>
    </dgm:pt>
    <dgm:pt modelId="{445297A8-4D0E-4A92-B795-AC16E5D35AD8}" type="pres">
      <dgm:prSet presAssocID="{4C7340A3-F426-4B23-BE42-6211C35C48F2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0167E16D-12B3-4CFC-9E89-B69AB3AB5956}" type="pres">
      <dgm:prSet presAssocID="{4C7340A3-F426-4B23-BE42-6211C35C48F2}" presName="connTx" presStyleLbl="parChTrans1D3" presStyleIdx="2" presStyleCnt="4"/>
      <dgm:spPr/>
      <dgm:t>
        <a:bodyPr/>
        <a:lstStyle/>
        <a:p>
          <a:endParaRPr lang="en-US"/>
        </a:p>
      </dgm:t>
    </dgm:pt>
    <dgm:pt modelId="{847A8827-1A33-4AF5-969E-0D4FAD5E31EC}" type="pres">
      <dgm:prSet presAssocID="{46E04B26-AA94-4C62-9F4E-EB6B68D06F85}" presName="root2" presStyleCnt="0"/>
      <dgm:spPr/>
    </dgm:pt>
    <dgm:pt modelId="{6872585E-41DA-4818-AD30-C064E4C4CF9E}" type="pres">
      <dgm:prSet presAssocID="{46E04B26-AA94-4C62-9F4E-EB6B68D06F85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08A10-15C7-4230-B13F-FC8E93B1CC1F}" type="pres">
      <dgm:prSet presAssocID="{46E04B26-AA94-4C62-9F4E-EB6B68D06F85}" presName="level3hierChild" presStyleCnt="0"/>
      <dgm:spPr/>
    </dgm:pt>
    <dgm:pt modelId="{D66D6A55-DEC3-4015-BE02-E07DA61F1A4B}" type="pres">
      <dgm:prSet presAssocID="{3CF8C8B8-1CDC-4BC0-A701-6FD946ACEF70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A7965AF8-3F63-4441-84B1-273C84352C35}" type="pres">
      <dgm:prSet presAssocID="{3CF8C8B8-1CDC-4BC0-A701-6FD946ACEF70}" presName="connTx" presStyleLbl="parChTrans1D3" presStyleIdx="3" presStyleCnt="4"/>
      <dgm:spPr/>
      <dgm:t>
        <a:bodyPr/>
        <a:lstStyle/>
        <a:p>
          <a:endParaRPr lang="en-US"/>
        </a:p>
      </dgm:t>
    </dgm:pt>
    <dgm:pt modelId="{EB6A341F-8775-46E0-80C9-57484A088C6A}" type="pres">
      <dgm:prSet presAssocID="{DBD35B72-823D-4BEE-A94E-3ECC75C91D0D}" presName="root2" presStyleCnt="0"/>
      <dgm:spPr/>
    </dgm:pt>
    <dgm:pt modelId="{B403FDA1-E412-421C-9D8A-BEF728D2708A}" type="pres">
      <dgm:prSet presAssocID="{DBD35B72-823D-4BEE-A94E-3ECC75C91D0D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90ECD7-78E9-443D-9C6B-EDC1F8035907}" type="pres">
      <dgm:prSet presAssocID="{DBD35B72-823D-4BEE-A94E-3ECC75C91D0D}" presName="level3hierChild" presStyleCnt="0"/>
      <dgm:spPr/>
    </dgm:pt>
  </dgm:ptLst>
  <dgm:cxnLst>
    <dgm:cxn modelId="{EEF1C54C-210C-4F17-93AC-CC19F82563E2}" type="presOf" srcId="{4C7340A3-F426-4B23-BE42-6211C35C48F2}" destId="{0167E16D-12B3-4CFC-9E89-B69AB3AB5956}" srcOrd="1" destOrd="0" presId="urn:microsoft.com/office/officeart/2005/8/layout/hierarchy2"/>
    <dgm:cxn modelId="{1214F8A8-3CF3-4785-9236-D02F17DEB3E0}" type="presOf" srcId="{8E684DC9-B852-49D5-9A63-81E7CB3E8DBC}" destId="{0F135CC2-F659-4F8B-88C0-76C93C62AA00}" srcOrd="0" destOrd="0" presId="urn:microsoft.com/office/officeart/2005/8/layout/hierarchy2"/>
    <dgm:cxn modelId="{81727BF9-743C-445E-8747-1DFB7B858EE6}" type="presOf" srcId="{46E04B26-AA94-4C62-9F4E-EB6B68D06F85}" destId="{6872585E-41DA-4818-AD30-C064E4C4CF9E}" srcOrd="0" destOrd="0" presId="urn:microsoft.com/office/officeart/2005/8/layout/hierarchy2"/>
    <dgm:cxn modelId="{766EBA07-64E5-4E94-B23E-E5F703A07443}" srcId="{9C86C5EA-58E3-418E-86D1-24B8A50EDF4D}" destId="{DBD35B72-823D-4BEE-A94E-3ECC75C91D0D}" srcOrd="1" destOrd="0" parTransId="{3CF8C8B8-1CDC-4BC0-A701-6FD946ACEF70}" sibTransId="{36149188-5C2D-4FB6-A8FD-EEC160F32618}"/>
    <dgm:cxn modelId="{DCEA3AE3-18D3-4A20-AFC0-1FAB120FBC56}" type="presOf" srcId="{9DE3D884-A4FD-49FF-98E0-EA8AF8BEB7A8}" destId="{E9EC9C84-7D26-4A16-80F2-9A29DBE462CA}" srcOrd="0" destOrd="0" presId="urn:microsoft.com/office/officeart/2005/8/layout/hierarchy2"/>
    <dgm:cxn modelId="{8354F6C7-7815-402B-A38A-775C797A7C94}" type="presOf" srcId="{DA20931B-3E35-4746-B6F2-4E8A71F4A0B0}" destId="{6E72F3D9-5ADC-4A8F-BD54-C4CB869952D6}" srcOrd="1" destOrd="0" presId="urn:microsoft.com/office/officeart/2005/8/layout/hierarchy2"/>
    <dgm:cxn modelId="{67FB4A56-1FF7-4A24-801B-4CECD9B40BFC}" type="presOf" srcId="{7056481F-21C5-426E-908D-07EEA1EFBF19}" destId="{465E7C27-835C-47F1-8122-84EB6199ADE4}" srcOrd="0" destOrd="0" presId="urn:microsoft.com/office/officeart/2005/8/layout/hierarchy2"/>
    <dgm:cxn modelId="{2C963314-ECA3-45C8-B764-626C78BD0523}" type="presOf" srcId="{30CEB6B7-AF82-4C68-AA03-4941B2612E7E}" destId="{5814FEB3-D276-4CE9-97C1-55086A4629B0}" srcOrd="0" destOrd="0" presId="urn:microsoft.com/office/officeart/2005/8/layout/hierarchy2"/>
    <dgm:cxn modelId="{6A827ED5-4672-4424-9AB3-5FF506DCC452}" type="presOf" srcId="{8E684DC9-B852-49D5-9A63-81E7CB3E8DBC}" destId="{B32E619C-6978-4121-8D5C-571B8BE79D10}" srcOrd="1" destOrd="0" presId="urn:microsoft.com/office/officeart/2005/8/layout/hierarchy2"/>
    <dgm:cxn modelId="{47BE243B-F22E-4339-803A-C1FF2BD46955}" srcId="{9DE3D884-A4FD-49FF-98E0-EA8AF8BEB7A8}" destId="{30CEB6B7-AF82-4C68-AA03-4941B2612E7E}" srcOrd="1" destOrd="0" parTransId="{DD0D33A5-F00F-46C3-8944-F0611CA125B3}" sibTransId="{87A24C38-81E4-40A3-A6A3-85A6CA2793B2}"/>
    <dgm:cxn modelId="{D35172FB-2846-4CF7-AF1F-AB1BAF15543E}" type="presOf" srcId="{9C86C5EA-58E3-418E-86D1-24B8A50EDF4D}" destId="{85AB016D-7838-4DA3-BB72-AFA88A40511F}" srcOrd="0" destOrd="0" presId="urn:microsoft.com/office/officeart/2005/8/layout/hierarchy2"/>
    <dgm:cxn modelId="{6DFB30AB-6506-4765-BA6C-B9896E31ACF7}" type="presOf" srcId="{3CF8C8B8-1CDC-4BC0-A701-6FD946ACEF70}" destId="{A7965AF8-3F63-4441-84B1-273C84352C35}" srcOrd="1" destOrd="0" presId="urn:microsoft.com/office/officeart/2005/8/layout/hierarchy2"/>
    <dgm:cxn modelId="{4F34402D-9062-4635-A910-6038042578EC}" srcId="{15EC9687-43AD-4FC5-B4C4-B71E33A1AAD3}" destId="{93E805D4-0C40-451B-B39F-C73CB86A9AA3}" srcOrd="1" destOrd="0" parTransId="{7056481F-21C5-426E-908D-07EEA1EFBF19}" sibTransId="{4D532CE1-563A-4712-83B7-8D072031E0D5}"/>
    <dgm:cxn modelId="{C3131AB8-D760-4E81-936A-FEE4A2542F78}" type="presOf" srcId="{9212656A-94C5-4043-8525-8CAC371C2F4D}" destId="{B251AC0C-A59F-41F6-8189-9EDD717460C2}" srcOrd="1" destOrd="0" presId="urn:microsoft.com/office/officeart/2005/8/layout/hierarchy2"/>
    <dgm:cxn modelId="{094514F2-7135-4906-8D73-8D7AFDB1DFA6}" srcId="{93E805D4-0C40-451B-B39F-C73CB86A9AA3}" destId="{7439D398-3D94-45BE-B50E-9A2EA350C459}" srcOrd="0" destOrd="0" parTransId="{3963E47F-476C-4C6F-895B-2D2E9AD39547}" sibTransId="{1EA21341-FE0E-4C3B-B140-800AE416D4E2}"/>
    <dgm:cxn modelId="{1D5B65A7-A2FD-4557-806F-E1E965C21DE9}" srcId="{143571E9-110B-4F24-8668-9B6D5C2FE5C6}" destId="{15EC9687-43AD-4FC5-B4C4-B71E33A1AAD3}" srcOrd="0" destOrd="0" parTransId="{DA20931B-3E35-4746-B6F2-4E8A71F4A0B0}" sibTransId="{A239B90F-53DE-4473-A948-EC5093040992}"/>
    <dgm:cxn modelId="{3E30C15E-6F99-4623-AA15-4E2C8E230EB8}" srcId="{9C86C5EA-58E3-418E-86D1-24B8A50EDF4D}" destId="{46E04B26-AA94-4C62-9F4E-EB6B68D06F85}" srcOrd="0" destOrd="0" parTransId="{4C7340A3-F426-4B23-BE42-6211C35C48F2}" sibTransId="{95C5789E-B8A6-4D34-BFDB-FE3410AAEC03}"/>
    <dgm:cxn modelId="{51B97CA9-264F-4A55-87C7-62C017629F3F}" type="presOf" srcId="{7056481F-21C5-426E-908D-07EEA1EFBF19}" destId="{B21C3F6A-764E-4145-BA4B-897B06D0669C}" srcOrd="1" destOrd="0" presId="urn:microsoft.com/office/officeart/2005/8/layout/hierarchy2"/>
    <dgm:cxn modelId="{1BA8FFB0-FC7A-4427-8736-BECA3A4825A2}" srcId="{9DE3D884-A4FD-49FF-98E0-EA8AF8BEB7A8}" destId="{13DD5135-C645-4911-838B-3E1C494133D8}" srcOrd="0" destOrd="0" parTransId="{1913BFE9-B7F6-4FDB-9ADE-78B1F3B60BEA}" sibTransId="{AFAB4339-B4BD-4449-AED9-9DE88AC422C2}"/>
    <dgm:cxn modelId="{B64B892D-9CE3-42AA-94E2-EBF223850356}" type="presOf" srcId="{DD0D33A5-F00F-46C3-8944-F0611CA125B3}" destId="{68259374-06BA-4A65-B285-334FB8E01E56}" srcOrd="0" destOrd="0" presId="urn:microsoft.com/office/officeart/2005/8/layout/hierarchy2"/>
    <dgm:cxn modelId="{8BD5C389-4C15-4F2C-BC20-8CCEA8066978}" type="presOf" srcId="{DA20931B-3E35-4746-B6F2-4E8A71F4A0B0}" destId="{7B78B06A-7429-45D2-AE9E-B24CC74EDE91}" srcOrd="0" destOrd="0" presId="urn:microsoft.com/office/officeart/2005/8/layout/hierarchy2"/>
    <dgm:cxn modelId="{0E21B25F-2305-489F-9A79-2912BA393D7D}" type="presOf" srcId="{1913BFE9-B7F6-4FDB-9ADE-78B1F3B60BEA}" destId="{22D975A7-8334-4028-8C5C-5DC0F8FD3B78}" srcOrd="0" destOrd="0" presId="urn:microsoft.com/office/officeart/2005/8/layout/hierarchy2"/>
    <dgm:cxn modelId="{4CBF0891-18F0-4162-A66C-273E3EA2B69D}" type="presOf" srcId="{15EC9687-43AD-4FC5-B4C4-B71E33A1AAD3}" destId="{3BFAAB67-082B-48A1-BE40-9C2195C265A9}" srcOrd="0" destOrd="0" presId="urn:microsoft.com/office/officeart/2005/8/layout/hierarchy2"/>
    <dgm:cxn modelId="{A0EBA69A-4EA9-480C-A98C-41D75ABA7FC8}" type="presOf" srcId="{93E805D4-0C40-451B-B39F-C73CB86A9AA3}" destId="{A989CC8F-AF67-42D7-85F5-B0504C286E5C}" srcOrd="0" destOrd="0" presId="urn:microsoft.com/office/officeart/2005/8/layout/hierarchy2"/>
    <dgm:cxn modelId="{B4C23D27-4602-4822-A7D0-6926AD728ECA}" srcId="{267CA298-2BFF-4C01-9BBE-A57137F22A2E}" destId="{143571E9-110B-4F24-8668-9B6D5C2FE5C6}" srcOrd="0" destOrd="0" parTransId="{745E68ED-91BD-45DB-88EB-0EB7B1B1FB65}" sibTransId="{3776D151-06AB-4CD7-A5CE-8C46A182E98D}"/>
    <dgm:cxn modelId="{DAB05F7B-4BFF-4210-859C-45DF3312AE0C}" srcId="{93E805D4-0C40-451B-B39F-C73CB86A9AA3}" destId="{FF3B5F46-C604-4035-853A-E4AC149E3AE5}" srcOrd="1" destOrd="0" parTransId="{48FC03D1-CBF7-46F1-B3B3-64D8F3E5BCE0}" sibTransId="{189A0859-4B7D-4EAF-B4D8-8A5FD5B58FB4}"/>
    <dgm:cxn modelId="{D317D78B-BA7C-4D38-A581-0B21AFE84C4B}" type="presOf" srcId="{DD0D33A5-F00F-46C3-8944-F0611CA125B3}" destId="{C52B0250-590C-4CF3-8D65-C098C3F82703}" srcOrd="1" destOrd="0" presId="urn:microsoft.com/office/officeart/2005/8/layout/hierarchy2"/>
    <dgm:cxn modelId="{6628C4FB-5201-4A03-A381-1B882B10E9AD}" type="presOf" srcId="{DBD35B72-823D-4BEE-A94E-3ECC75C91D0D}" destId="{B403FDA1-E412-421C-9D8A-BEF728D2708A}" srcOrd="0" destOrd="0" presId="urn:microsoft.com/office/officeart/2005/8/layout/hierarchy2"/>
    <dgm:cxn modelId="{14522005-F97C-405E-A5AC-3A1FE127BAAB}" type="presOf" srcId="{FF3B5F46-C604-4035-853A-E4AC149E3AE5}" destId="{A856135C-741E-4AB3-BB22-478EBBA12EAB}" srcOrd="0" destOrd="0" presId="urn:microsoft.com/office/officeart/2005/8/layout/hierarchy2"/>
    <dgm:cxn modelId="{17B9FEAF-3572-45EF-8E7D-E53D4A0FA66D}" srcId="{15EC9687-43AD-4FC5-B4C4-B71E33A1AAD3}" destId="{9DE3D884-A4FD-49FF-98E0-EA8AF8BEB7A8}" srcOrd="0" destOrd="0" parTransId="{8E684DC9-B852-49D5-9A63-81E7CB3E8DBC}" sibTransId="{088C1CA9-3903-43ED-A9F3-0DA4346200F6}"/>
    <dgm:cxn modelId="{D973CAFB-9802-43FA-BD96-3E3F1EADC35C}" type="presOf" srcId="{1913BFE9-B7F6-4FDB-9ADE-78B1F3B60BEA}" destId="{92BC5CDF-9CA8-4954-9816-0920DE8B6ABD}" srcOrd="1" destOrd="0" presId="urn:microsoft.com/office/officeart/2005/8/layout/hierarchy2"/>
    <dgm:cxn modelId="{B7545BD2-E452-4A98-91E7-ACD0DDF817F1}" srcId="{143571E9-110B-4F24-8668-9B6D5C2FE5C6}" destId="{9C86C5EA-58E3-418E-86D1-24B8A50EDF4D}" srcOrd="1" destOrd="0" parTransId="{9212656A-94C5-4043-8525-8CAC371C2F4D}" sibTransId="{04B14E6A-3235-4AD9-8B76-04BBD6614E38}"/>
    <dgm:cxn modelId="{CD83E34E-A2E4-4CAB-AC1D-C55FC62C5CD9}" type="presOf" srcId="{267CA298-2BFF-4C01-9BBE-A57137F22A2E}" destId="{5ADCEB4B-467E-4EC9-BB0A-E8B05806B97C}" srcOrd="0" destOrd="0" presId="urn:microsoft.com/office/officeart/2005/8/layout/hierarchy2"/>
    <dgm:cxn modelId="{7758A08D-C571-41E3-AC48-A9A21B757734}" type="presOf" srcId="{3963E47F-476C-4C6F-895B-2D2E9AD39547}" destId="{5AD2F0C6-5CCD-4A3B-9498-A9B666AB9321}" srcOrd="0" destOrd="0" presId="urn:microsoft.com/office/officeart/2005/8/layout/hierarchy2"/>
    <dgm:cxn modelId="{634A45DF-A0BC-4936-BE50-CC2459AF45A6}" type="presOf" srcId="{7439D398-3D94-45BE-B50E-9A2EA350C459}" destId="{D4A96039-1E13-4DB2-8D45-83C203C0D3D0}" srcOrd="0" destOrd="0" presId="urn:microsoft.com/office/officeart/2005/8/layout/hierarchy2"/>
    <dgm:cxn modelId="{FDF4CCE7-3029-4B71-8C1B-059E0ABAFF21}" type="presOf" srcId="{48FC03D1-CBF7-46F1-B3B3-64D8F3E5BCE0}" destId="{7A8FFC49-C007-4D4B-ADB4-C62B7E58C002}" srcOrd="0" destOrd="0" presId="urn:microsoft.com/office/officeart/2005/8/layout/hierarchy2"/>
    <dgm:cxn modelId="{803DB53A-B9E3-487F-B4E4-8C916D0ECB2E}" type="presOf" srcId="{3CF8C8B8-1CDC-4BC0-A701-6FD946ACEF70}" destId="{D66D6A55-DEC3-4015-BE02-E07DA61F1A4B}" srcOrd="0" destOrd="0" presId="urn:microsoft.com/office/officeart/2005/8/layout/hierarchy2"/>
    <dgm:cxn modelId="{4B82AEA7-44FA-4467-B052-7BB9198F1123}" type="presOf" srcId="{4C7340A3-F426-4B23-BE42-6211C35C48F2}" destId="{445297A8-4D0E-4A92-B795-AC16E5D35AD8}" srcOrd="0" destOrd="0" presId="urn:microsoft.com/office/officeart/2005/8/layout/hierarchy2"/>
    <dgm:cxn modelId="{9290EA03-AACD-452A-A50A-54CEF8F2AECD}" type="presOf" srcId="{13DD5135-C645-4911-838B-3E1C494133D8}" destId="{DACBA4B2-311B-4808-994D-6D812113348A}" srcOrd="0" destOrd="0" presId="urn:microsoft.com/office/officeart/2005/8/layout/hierarchy2"/>
    <dgm:cxn modelId="{7FAFD3C1-4F17-4324-B987-AF3C3BAAD49F}" type="presOf" srcId="{48FC03D1-CBF7-46F1-B3B3-64D8F3E5BCE0}" destId="{4329DEBD-0715-4E43-BD9C-4AF9C6DBF5BC}" srcOrd="1" destOrd="0" presId="urn:microsoft.com/office/officeart/2005/8/layout/hierarchy2"/>
    <dgm:cxn modelId="{C8FAFA73-A2FC-4EE7-BF26-D5E68BD2225C}" type="presOf" srcId="{3963E47F-476C-4C6F-895B-2D2E9AD39547}" destId="{874DCEDD-F926-4E66-A211-92A3804B33D8}" srcOrd="1" destOrd="0" presId="urn:microsoft.com/office/officeart/2005/8/layout/hierarchy2"/>
    <dgm:cxn modelId="{0B89CA3F-C324-40E9-8DDB-43D5366F9612}" type="presOf" srcId="{143571E9-110B-4F24-8668-9B6D5C2FE5C6}" destId="{3A70FF54-2254-460E-9A78-F64468328A6F}" srcOrd="0" destOrd="0" presId="urn:microsoft.com/office/officeart/2005/8/layout/hierarchy2"/>
    <dgm:cxn modelId="{2D61EA34-F0A7-4FDE-BA57-82105F220752}" type="presOf" srcId="{9212656A-94C5-4043-8525-8CAC371C2F4D}" destId="{CB1A92BC-7580-4280-B7E6-31C0FA96ED4E}" srcOrd="0" destOrd="0" presId="urn:microsoft.com/office/officeart/2005/8/layout/hierarchy2"/>
    <dgm:cxn modelId="{8724FD9D-F180-404B-83F8-001DEB264B57}" type="presParOf" srcId="{5ADCEB4B-467E-4EC9-BB0A-E8B05806B97C}" destId="{B6D5DFF4-5DD9-45AE-9EAF-8E711BFAE60C}" srcOrd="0" destOrd="0" presId="urn:microsoft.com/office/officeart/2005/8/layout/hierarchy2"/>
    <dgm:cxn modelId="{C41FB92C-5973-4CA8-BEA1-F53A38B20216}" type="presParOf" srcId="{B6D5DFF4-5DD9-45AE-9EAF-8E711BFAE60C}" destId="{3A70FF54-2254-460E-9A78-F64468328A6F}" srcOrd="0" destOrd="0" presId="urn:microsoft.com/office/officeart/2005/8/layout/hierarchy2"/>
    <dgm:cxn modelId="{0180A7E3-9658-4772-A703-566672C69A37}" type="presParOf" srcId="{B6D5DFF4-5DD9-45AE-9EAF-8E711BFAE60C}" destId="{BF610137-89B8-4B70-817B-610963A454B8}" srcOrd="1" destOrd="0" presId="urn:microsoft.com/office/officeart/2005/8/layout/hierarchy2"/>
    <dgm:cxn modelId="{B48B996C-E435-404F-A7A0-7B189CFBB7A7}" type="presParOf" srcId="{BF610137-89B8-4B70-817B-610963A454B8}" destId="{7B78B06A-7429-45D2-AE9E-B24CC74EDE91}" srcOrd="0" destOrd="0" presId="urn:microsoft.com/office/officeart/2005/8/layout/hierarchy2"/>
    <dgm:cxn modelId="{3EF76DE6-D21E-4875-A3D5-D13B56159E92}" type="presParOf" srcId="{7B78B06A-7429-45D2-AE9E-B24CC74EDE91}" destId="{6E72F3D9-5ADC-4A8F-BD54-C4CB869952D6}" srcOrd="0" destOrd="0" presId="urn:microsoft.com/office/officeart/2005/8/layout/hierarchy2"/>
    <dgm:cxn modelId="{880D6D16-0398-4D12-A95E-976223C75515}" type="presParOf" srcId="{BF610137-89B8-4B70-817B-610963A454B8}" destId="{8F33EC06-0314-49D7-A77A-3FB9005AF6C5}" srcOrd="1" destOrd="0" presId="urn:microsoft.com/office/officeart/2005/8/layout/hierarchy2"/>
    <dgm:cxn modelId="{2249F94A-1399-43A9-A505-C9A6F8A96B68}" type="presParOf" srcId="{8F33EC06-0314-49D7-A77A-3FB9005AF6C5}" destId="{3BFAAB67-082B-48A1-BE40-9C2195C265A9}" srcOrd="0" destOrd="0" presId="urn:microsoft.com/office/officeart/2005/8/layout/hierarchy2"/>
    <dgm:cxn modelId="{CEB1F3FA-A87A-4979-BB70-A87C30F99FD2}" type="presParOf" srcId="{8F33EC06-0314-49D7-A77A-3FB9005AF6C5}" destId="{ABCA3442-2E47-4BEF-AE7D-A0F5F2816B17}" srcOrd="1" destOrd="0" presId="urn:microsoft.com/office/officeart/2005/8/layout/hierarchy2"/>
    <dgm:cxn modelId="{27038C90-BD3D-49C7-B7FC-1641908E8AF3}" type="presParOf" srcId="{ABCA3442-2E47-4BEF-AE7D-A0F5F2816B17}" destId="{0F135CC2-F659-4F8B-88C0-76C93C62AA00}" srcOrd="0" destOrd="0" presId="urn:microsoft.com/office/officeart/2005/8/layout/hierarchy2"/>
    <dgm:cxn modelId="{6A7A87F0-E61C-43FF-9E37-5237D5AAEEF3}" type="presParOf" srcId="{0F135CC2-F659-4F8B-88C0-76C93C62AA00}" destId="{B32E619C-6978-4121-8D5C-571B8BE79D10}" srcOrd="0" destOrd="0" presId="urn:microsoft.com/office/officeart/2005/8/layout/hierarchy2"/>
    <dgm:cxn modelId="{D0DF32E7-2A5A-488B-B377-BB55BC36C059}" type="presParOf" srcId="{ABCA3442-2E47-4BEF-AE7D-A0F5F2816B17}" destId="{B6D59DCF-57F6-4EEA-B83D-FBC72E6690CE}" srcOrd="1" destOrd="0" presId="urn:microsoft.com/office/officeart/2005/8/layout/hierarchy2"/>
    <dgm:cxn modelId="{D57BF0A5-ED1F-4875-A77C-CF83D182CAC3}" type="presParOf" srcId="{B6D59DCF-57F6-4EEA-B83D-FBC72E6690CE}" destId="{E9EC9C84-7D26-4A16-80F2-9A29DBE462CA}" srcOrd="0" destOrd="0" presId="urn:microsoft.com/office/officeart/2005/8/layout/hierarchy2"/>
    <dgm:cxn modelId="{C067CB04-3004-45B1-9E82-D504F7AEC517}" type="presParOf" srcId="{B6D59DCF-57F6-4EEA-B83D-FBC72E6690CE}" destId="{2E62815E-24DC-4F48-85AC-A7DC141EAC95}" srcOrd="1" destOrd="0" presId="urn:microsoft.com/office/officeart/2005/8/layout/hierarchy2"/>
    <dgm:cxn modelId="{989E47C0-E91A-4F0C-9BC8-C1A8314D86CF}" type="presParOf" srcId="{2E62815E-24DC-4F48-85AC-A7DC141EAC95}" destId="{22D975A7-8334-4028-8C5C-5DC0F8FD3B78}" srcOrd="0" destOrd="0" presId="urn:microsoft.com/office/officeart/2005/8/layout/hierarchy2"/>
    <dgm:cxn modelId="{77450ABE-F995-40C3-85A5-1F3D71262329}" type="presParOf" srcId="{22D975A7-8334-4028-8C5C-5DC0F8FD3B78}" destId="{92BC5CDF-9CA8-4954-9816-0920DE8B6ABD}" srcOrd="0" destOrd="0" presId="urn:microsoft.com/office/officeart/2005/8/layout/hierarchy2"/>
    <dgm:cxn modelId="{286C8E05-91DC-40B5-AA30-8F37235F7D26}" type="presParOf" srcId="{2E62815E-24DC-4F48-85AC-A7DC141EAC95}" destId="{16FD94BA-CF57-4488-8EA3-767651980256}" srcOrd="1" destOrd="0" presId="urn:microsoft.com/office/officeart/2005/8/layout/hierarchy2"/>
    <dgm:cxn modelId="{4D371802-BE6A-4CB1-A3D0-EC6C2C24AB5E}" type="presParOf" srcId="{16FD94BA-CF57-4488-8EA3-767651980256}" destId="{DACBA4B2-311B-4808-994D-6D812113348A}" srcOrd="0" destOrd="0" presId="urn:microsoft.com/office/officeart/2005/8/layout/hierarchy2"/>
    <dgm:cxn modelId="{8A536499-0C01-4AE6-AC4D-5F2CAE307D9F}" type="presParOf" srcId="{16FD94BA-CF57-4488-8EA3-767651980256}" destId="{58933599-850E-469C-AED4-28B56FD8F6D6}" srcOrd="1" destOrd="0" presId="urn:microsoft.com/office/officeart/2005/8/layout/hierarchy2"/>
    <dgm:cxn modelId="{A560B14F-3CEC-469A-B1DE-7110AF740C21}" type="presParOf" srcId="{2E62815E-24DC-4F48-85AC-A7DC141EAC95}" destId="{68259374-06BA-4A65-B285-334FB8E01E56}" srcOrd="2" destOrd="0" presId="urn:microsoft.com/office/officeart/2005/8/layout/hierarchy2"/>
    <dgm:cxn modelId="{92932564-D952-4514-A273-679E3E83ECCB}" type="presParOf" srcId="{68259374-06BA-4A65-B285-334FB8E01E56}" destId="{C52B0250-590C-4CF3-8D65-C098C3F82703}" srcOrd="0" destOrd="0" presId="urn:microsoft.com/office/officeart/2005/8/layout/hierarchy2"/>
    <dgm:cxn modelId="{5375CC80-232C-43C1-B391-1D6A2B0512D9}" type="presParOf" srcId="{2E62815E-24DC-4F48-85AC-A7DC141EAC95}" destId="{0778F6B2-8AE8-49BD-9144-584D9E8D5A0A}" srcOrd="3" destOrd="0" presId="urn:microsoft.com/office/officeart/2005/8/layout/hierarchy2"/>
    <dgm:cxn modelId="{1B5AC3F0-E037-44CB-A940-1A5E31F9F766}" type="presParOf" srcId="{0778F6B2-8AE8-49BD-9144-584D9E8D5A0A}" destId="{5814FEB3-D276-4CE9-97C1-55086A4629B0}" srcOrd="0" destOrd="0" presId="urn:microsoft.com/office/officeart/2005/8/layout/hierarchy2"/>
    <dgm:cxn modelId="{D82FCA0A-296C-414A-B7E3-8027F77E2522}" type="presParOf" srcId="{0778F6B2-8AE8-49BD-9144-584D9E8D5A0A}" destId="{2AD5CFC4-E29E-43CE-ACC7-683678A0109F}" srcOrd="1" destOrd="0" presId="urn:microsoft.com/office/officeart/2005/8/layout/hierarchy2"/>
    <dgm:cxn modelId="{5FD80B9D-A8A5-4898-86F7-32A4980660C7}" type="presParOf" srcId="{ABCA3442-2E47-4BEF-AE7D-A0F5F2816B17}" destId="{465E7C27-835C-47F1-8122-84EB6199ADE4}" srcOrd="2" destOrd="0" presId="urn:microsoft.com/office/officeart/2005/8/layout/hierarchy2"/>
    <dgm:cxn modelId="{4DF38BA5-54BC-458B-B26A-DFB7BEF50FE0}" type="presParOf" srcId="{465E7C27-835C-47F1-8122-84EB6199ADE4}" destId="{B21C3F6A-764E-4145-BA4B-897B06D0669C}" srcOrd="0" destOrd="0" presId="urn:microsoft.com/office/officeart/2005/8/layout/hierarchy2"/>
    <dgm:cxn modelId="{D9D71F75-71C2-4EF3-823C-A71DFB820099}" type="presParOf" srcId="{ABCA3442-2E47-4BEF-AE7D-A0F5F2816B17}" destId="{0E05F2A1-1B45-49FC-9E6A-17818ED20196}" srcOrd="3" destOrd="0" presId="urn:microsoft.com/office/officeart/2005/8/layout/hierarchy2"/>
    <dgm:cxn modelId="{890CA079-BB61-4E4F-8311-9880096027BA}" type="presParOf" srcId="{0E05F2A1-1B45-49FC-9E6A-17818ED20196}" destId="{A989CC8F-AF67-42D7-85F5-B0504C286E5C}" srcOrd="0" destOrd="0" presId="urn:microsoft.com/office/officeart/2005/8/layout/hierarchy2"/>
    <dgm:cxn modelId="{806DB6F6-CAFB-47B5-8180-39CADEC2DD68}" type="presParOf" srcId="{0E05F2A1-1B45-49FC-9E6A-17818ED20196}" destId="{1FE7D967-C6D0-42C8-B75F-102A7ECE32FB}" srcOrd="1" destOrd="0" presId="urn:microsoft.com/office/officeart/2005/8/layout/hierarchy2"/>
    <dgm:cxn modelId="{F0B205F5-22EC-482A-8BC8-5F92EF742E83}" type="presParOf" srcId="{1FE7D967-C6D0-42C8-B75F-102A7ECE32FB}" destId="{5AD2F0C6-5CCD-4A3B-9498-A9B666AB9321}" srcOrd="0" destOrd="0" presId="urn:microsoft.com/office/officeart/2005/8/layout/hierarchy2"/>
    <dgm:cxn modelId="{0D590A26-1A94-47D8-9443-590F06DF0D31}" type="presParOf" srcId="{5AD2F0C6-5CCD-4A3B-9498-A9B666AB9321}" destId="{874DCEDD-F926-4E66-A211-92A3804B33D8}" srcOrd="0" destOrd="0" presId="urn:microsoft.com/office/officeart/2005/8/layout/hierarchy2"/>
    <dgm:cxn modelId="{A557ACFC-639F-46BC-B1A8-0EBC847F064D}" type="presParOf" srcId="{1FE7D967-C6D0-42C8-B75F-102A7ECE32FB}" destId="{A086D234-A225-4743-8008-A37CF7701492}" srcOrd="1" destOrd="0" presId="urn:microsoft.com/office/officeart/2005/8/layout/hierarchy2"/>
    <dgm:cxn modelId="{9D0D2F4A-37D8-483B-81F8-906818A08DAB}" type="presParOf" srcId="{A086D234-A225-4743-8008-A37CF7701492}" destId="{D4A96039-1E13-4DB2-8D45-83C203C0D3D0}" srcOrd="0" destOrd="0" presId="urn:microsoft.com/office/officeart/2005/8/layout/hierarchy2"/>
    <dgm:cxn modelId="{69038BC4-3710-436F-B24B-97C4E5329AE6}" type="presParOf" srcId="{A086D234-A225-4743-8008-A37CF7701492}" destId="{C5342905-A492-416D-ACB1-4C6BBE72A43E}" srcOrd="1" destOrd="0" presId="urn:microsoft.com/office/officeart/2005/8/layout/hierarchy2"/>
    <dgm:cxn modelId="{BC9AB4D1-BDC8-4A40-B5A5-3AF2FE43F9C4}" type="presParOf" srcId="{1FE7D967-C6D0-42C8-B75F-102A7ECE32FB}" destId="{7A8FFC49-C007-4D4B-ADB4-C62B7E58C002}" srcOrd="2" destOrd="0" presId="urn:microsoft.com/office/officeart/2005/8/layout/hierarchy2"/>
    <dgm:cxn modelId="{9725F5E3-6180-46D8-B6E1-6A0F9881F9D6}" type="presParOf" srcId="{7A8FFC49-C007-4D4B-ADB4-C62B7E58C002}" destId="{4329DEBD-0715-4E43-BD9C-4AF9C6DBF5BC}" srcOrd="0" destOrd="0" presId="urn:microsoft.com/office/officeart/2005/8/layout/hierarchy2"/>
    <dgm:cxn modelId="{77412F79-BF43-4FD0-8F5B-DA01310A5EE9}" type="presParOf" srcId="{1FE7D967-C6D0-42C8-B75F-102A7ECE32FB}" destId="{8C88D631-C5F1-4ED5-B95A-C4B036711825}" srcOrd="3" destOrd="0" presId="urn:microsoft.com/office/officeart/2005/8/layout/hierarchy2"/>
    <dgm:cxn modelId="{A6139F8D-677F-4F7D-ACAF-92DC33BE0CEF}" type="presParOf" srcId="{8C88D631-C5F1-4ED5-B95A-C4B036711825}" destId="{A856135C-741E-4AB3-BB22-478EBBA12EAB}" srcOrd="0" destOrd="0" presId="urn:microsoft.com/office/officeart/2005/8/layout/hierarchy2"/>
    <dgm:cxn modelId="{681DE2AB-70C3-4D1E-870E-CF760169DE16}" type="presParOf" srcId="{8C88D631-C5F1-4ED5-B95A-C4B036711825}" destId="{AE47235E-67E5-4155-8709-70117ED596AB}" srcOrd="1" destOrd="0" presId="urn:microsoft.com/office/officeart/2005/8/layout/hierarchy2"/>
    <dgm:cxn modelId="{BFFD5DA3-D1F0-450D-8892-8E36E7939E9E}" type="presParOf" srcId="{BF610137-89B8-4B70-817B-610963A454B8}" destId="{CB1A92BC-7580-4280-B7E6-31C0FA96ED4E}" srcOrd="2" destOrd="0" presId="urn:microsoft.com/office/officeart/2005/8/layout/hierarchy2"/>
    <dgm:cxn modelId="{DDD0D57E-109B-44BD-9E0C-CCA2625D5F9D}" type="presParOf" srcId="{CB1A92BC-7580-4280-B7E6-31C0FA96ED4E}" destId="{B251AC0C-A59F-41F6-8189-9EDD717460C2}" srcOrd="0" destOrd="0" presId="urn:microsoft.com/office/officeart/2005/8/layout/hierarchy2"/>
    <dgm:cxn modelId="{08EB6B19-6A94-4144-BBDB-1B500C8F1D18}" type="presParOf" srcId="{BF610137-89B8-4B70-817B-610963A454B8}" destId="{F64901A7-7279-4B8B-98DB-74BDC4D509B5}" srcOrd="3" destOrd="0" presId="urn:microsoft.com/office/officeart/2005/8/layout/hierarchy2"/>
    <dgm:cxn modelId="{F79065AD-646B-4B9A-9C32-F637B9DD76FE}" type="presParOf" srcId="{F64901A7-7279-4B8B-98DB-74BDC4D509B5}" destId="{85AB016D-7838-4DA3-BB72-AFA88A40511F}" srcOrd="0" destOrd="0" presId="urn:microsoft.com/office/officeart/2005/8/layout/hierarchy2"/>
    <dgm:cxn modelId="{2573241F-C1F7-403C-BAB5-292700FCF947}" type="presParOf" srcId="{F64901A7-7279-4B8B-98DB-74BDC4D509B5}" destId="{5E24B505-780C-4613-AEBD-AAD4B7601715}" srcOrd="1" destOrd="0" presId="urn:microsoft.com/office/officeart/2005/8/layout/hierarchy2"/>
    <dgm:cxn modelId="{951A8D3D-829E-49F8-B3E9-3E19E42B473A}" type="presParOf" srcId="{5E24B505-780C-4613-AEBD-AAD4B7601715}" destId="{445297A8-4D0E-4A92-B795-AC16E5D35AD8}" srcOrd="0" destOrd="0" presId="urn:microsoft.com/office/officeart/2005/8/layout/hierarchy2"/>
    <dgm:cxn modelId="{DE4276DA-6B71-4D53-890B-B569F71AF893}" type="presParOf" srcId="{445297A8-4D0E-4A92-B795-AC16E5D35AD8}" destId="{0167E16D-12B3-4CFC-9E89-B69AB3AB5956}" srcOrd="0" destOrd="0" presId="urn:microsoft.com/office/officeart/2005/8/layout/hierarchy2"/>
    <dgm:cxn modelId="{506DF480-D120-4099-9B79-48EBC6E787CC}" type="presParOf" srcId="{5E24B505-780C-4613-AEBD-AAD4B7601715}" destId="{847A8827-1A33-4AF5-969E-0D4FAD5E31EC}" srcOrd="1" destOrd="0" presId="urn:microsoft.com/office/officeart/2005/8/layout/hierarchy2"/>
    <dgm:cxn modelId="{1B59F991-90D8-471E-B3AB-B91B4796EDAA}" type="presParOf" srcId="{847A8827-1A33-4AF5-969E-0D4FAD5E31EC}" destId="{6872585E-41DA-4818-AD30-C064E4C4CF9E}" srcOrd="0" destOrd="0" presId="urn:microsoft.com/office/officeart/2005/8/layout/hierarchy2"/>
    <dgm:cxn modelId="{E1253999-9861-487E-B06B-45D7F2D70B89}" type="presParOf" srcId="{847A8827-1A33-4AF5-969E-0D4FAD5E31EC}" destId="{DC808A10-15C7-4230-B13F-FC8E93B1CC1F}" srcOrd="1" destOrd="0" presId="urn:microsoft.com/office/officeart/2005/8/layout/hierarchy2"/>
    <dgm:cxn modelId="{37137AB5-CAE4-4E1C-9F4F-9FFA69C75F77}" type="presParOf" srcId="{5E24B505-780C-4613-AEBD-AAD4B7601715}" destId="{D66D6A55-DEC3-4015-BE02-E07DA61F1A4B}" srcOrd="2" destOrd="0" presId="urn:microsoft.com/office/officeart/2005/8/layout/hierarchy2"/>
    <dgm:cxn modelId="{B1B05069-A999-48AB-8C60-1AC9E090787B}" type="presParOf" srcId="{D66D6A55-DEC3-4015-BE02-E07DA61F1A4B}" destId="{A7965AF8-3F63-4441-84B1-273C84352C35}" srcOrd="0" destOrd="0" presId="urn:microsoft.com/office/officeart/2005/8/layout/hierarchy2"/>
    <dgm:cxn modelId="{4E1B9D12-C1DA-4482-A891-35867A552167}" type="presParOf" srcId="{5E24B505-780C-4613-AEBD-AAD4B7601715}" destId="{EB6A341F-8775-46E0-80C9-57484A088C6A}" srcOrd="3" destOrd="0" presId="urn:microsoft.com/office/officeart/2005/8/layout/hierarchy2"/>
    <dgm:cxn modelId="{B0B864C6-8299-453B-8837-E9FA0A578375}" type="presParOf" srcId="{EB6A341F-8775-46E0-80C9-57484A088C6A}" destId="{B403FDA1-E412-421C-9D8A-BEF728D2708A}" srcOrd="0" destOrd="0" presId="urn:microsoft.com/office/officeart/2005/8/layout/hierarchy2"/>
    <dgm:cxn modelId="{F43898AF-B99F-451B-950B-8F3E4D8B2BBD}" type="presParOf" srcId="{EB6A341F-8775-46E0-80C9-57484A088C6A}" destId="{6190ECD7-78E9-443D-9C6B-EDC1F803590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0FF54-2254-460E-9A78-F64468328A6F}">
      <dsp:nvSpPr>
        <dsp:cNvPr id="0" name=""/>
        <dsp:cNvSpPr/>
      </dsp:nvSpPr>
      <dsp:spPr>
        <a:xfrm>
          <a:off x="544372" y="2059779"/>
          <a:ext cx="1302013" cy="651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Housing Deficit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8.9 MM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100%</a:t>
          </a:r>
          <a:endParaRPr lang="en-US" sz="1100" kern="1200" dirty="0"/>
        </a:p>
      </dsp:txBody>
      <dsp:txXfrm>
        <a:off x="563439" y="2078846"/>
        <a:ext cx="1263879" cy="612872"/>
      </dsp:txXfrm>
    </dsp:sp>
    <dsp:sp modelId="{7B78B06A-7429-45D2-AE9E-B24CC74EDE91}">
      <dsp:nvSpPr>
        <dsp:cNvPr id="0" name=""/>
        <dsp:cNvSpPr/>
      </dsp:nvSpPr>
      <dsp:spPr>
        <a:xfrm rot="17945813">
          <a:off x="1571297" y="1902803"/>
          <a:ext cx="1070981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070981" y="145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80014" y="1890596"/>
        <a:ext cx="53549" cy="53549"/>
      </dsp:txXfrm>
    </dsp:sp>
    <dsp:sp modelId="{3BFAAB67-082B-48A1-BE40-9C2195C265A9}">
      <dsp:nvSpPr>
        <dsp:cNvPr id="0" name=""/>
        <dsp:cNvSpPr/>
      </dsp:nvSpPr>
      <dsp:spPr>
        <a:xfrm>
          <a:off x="2367191" y="1123956"/>
          <a:ext cx="1302013" cy="6510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Economically Active Population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8.08 MM (90.3%)</a:t>
          </a:r>
        </a:p>
      </dsp:txBody>
      <dsp:txXfrm>
        <a:off x="2386258" y="1143023"/>
        <a:ext cx="1263879" cy="612872"/>
      </dsp:txXfrm>
    </dsp:sp>
    <dsp:sp modelId="{0F135CC2-F659-4F8B-88C0-76C93C62AA00}">
      <dsp:nvSpPr>
        <dsp:cNvPr id="0" name=""/>
        <dsp:cNvSpPr/>
      </dsp:nvSpPr>
      <dsp:spPr>
        <a:xfrm rot="18289469">
          <a:off x="3473612" y="1060563"/>
          <a:ext cx="911990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11990" y="1456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06808" y="1052331"/>
        <a:ext cx="45599" cy="45599"/>
      </dsp:txXfrm>
    </dsp:sp>
    <dsp:sp modelId="{E9EC9C84-7D26-4A16-80F2-9A29DBE462CA}">
      <dsp:nvSpPr>
        <dsp:cNvPr id="0" name=""/>
        <dsp:cNvSpPr/>
      </dsp:nvSpPr>
      <dsp:spPr>
        <a:xfrm>
          <a:off x="4190010" y="375298"/>
          <a:ext cx="1302013" cy="651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Payroll Employee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6.35 MM (70.9%)</a:t>
          </a:r>
          <a:endParaRPr lang="en-US" sz="1100" kern="1200" dirty="0"/>
        </a:p>
      </dsp:txBody>
      <dsp:txXfrm>
        <a:off x="4209077" y="394365"/>
        <a:ext cx="1263879" cy="612872"/>
      </dsp:txXfrm>
    </dsp:sp>
    <dsp:sp modelId="{22D975A7-8334-4028-8C5C-5DC0F8FD3B78}">
      <dsp:nvSpPr>
        <dsp:cNvPr id="0" name=""/>
        <dsp:cNvSpPr/>
      </dsp:nvSpPr>
      <dsp:spPr>
        <a:xfrm rot="19457599">
          <a:off x="5431740" y="499069"/>
          <a:ext cx="641373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41373" y="1456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36393" y="497603"/>
        <a:ext cx="32068" cy="32068"/>
      </dsp:txXfrm>
    </dsp:sp>
    <dsp:sp modelId="{DACBA4B2-311B-4808-994D-6D812113348A}">
      <dsp:nvSpPr>
        <dsp:cNvPr id="0" name=""/>
        <dsp:cNvSpPr/>
      </dsp:nvSpPr>
      <dsp:spPr>
        <a:xfrm>
          <a:off x="6012830" y="969"/>
          <a:ext cx="1302013" cy="6510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Affiliated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2.25 MM (25.1%)</a:t>
          </a:r>
          <a:endParaRPr lang="en-US" sz="1100" kern="1200" dirty="0"/>
        </a:p>
      </dsp:txBody>
      <dsp:txXfrm>
        <a:off x="6031897" y="20036"/>
        <a:ext cx="1263879" cy="612872"/>
      </dsp:txXfrm>
    </dsp:sp>
    <dsp:sp modelId="{68259374-06BA-4A65-B285-334FB8E01E56}">
      <dsp:nvSpPr>
        <dsp:cNvPr id="0" name=""/>
        <dsp:cNvSpPr/>
      </dsp:nvSpPr>
      <dsp:spPr>
        <a:xfrm rot="2142401">
          <a:off x="5431740" y="873398"/>
          <a:ext cx="641373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41373" y="1456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36393" y="871932"/>
        <a:ext cx="32068" cy="32068"/>
      </dsp:txXfrm>
    </dsp:sp>
    <dsp:sp modelId="{5814FEB3-D276-4CE9-97C1-55086A4629B0}">
      <dsp:nvSpPr>
        <dsp:cNvPr id="0" name=""/>
        <dsp:cNvSpPr/>
      </dsp:nvSpPr>
      <dsp:spPr>
        <a:xfrm>
          <a:off x="6012830" y="749627"/>
          <a:ext cx="1302013" cy="6510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Non-affiliated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4.10 MM (45.8%)</a:t>
          </a:r>
          <a:endParaRPr lang="en-US" sz="1100" kern="1200" dirty="0"/>
        </a:p>
      </dsp:txBody>
      <dsp:txXfrm>
        <a:off x="6031897" y="768694"/>
        <a:ext cx="1263879" cy="612872"/>
      </dsp:txXfrm>
    </dsp:sp>
    <dsp:sp modelId="{465E7C27-835C-47F1-8122-84EB6199ADE4}">
      <dsp:nvSpPr>
        <dsp:cNvPr id="0" name=""/>
        <dsp:cNvSpPr/>
      </dsp:nvSpPr>
      <dsp:spPr>
        <a:xfrm rot="3310531">
          <a:off x="3473612" y="1809221"/>
          <a:ext cx="911990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11990" y="1456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06808" y="1800989"/>
        <a:ext cx="45599" cy="45599"/>
      </dsp:txXfrm>
    </dsp:sp>
    <dsp:sp modelId="{A989CC8F-AF67-42D7-85F5-B0504C286E5C}">
      <dsp:nvSpPr>
        <dsp:cNvPr id="0" name=""/>
        <dsp:cNvSpPr/>
      </dsp:nvSpPr>
      <dsp:spPr>
        <a:xfrm>
          <a:off x="4190010" y="1872614"/>
          <a:ext cx="1302013" cy="651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Non-payroll Employee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1.73 MM (19.4%)</a:t>
          </a:r>
          <a:endParaRPr lang="en-US" sz="1100" kern="1200" dirty="0"/>
        </a:p>
      </dsp:txBody>
      <dsp:txXfrm>
        <a:off x="4209077" y="1891681"/>
        <a:ext cx="1263879" cy="612872"/>
      </dsp:txXfrm>
    </dsp:sp>
    <dsp:sp modelId="{5AD2F0C6-5CCD-4A3B-9498-A9B666AB9321}">
      <dsp:nvSpPr>
        <dsp:cNvPr id="0" name=""/>
        <dsp:cNvSpPr/>
      </dsp:nvSpPr>
      <dsp:spPr>
        <a:xfrm rot="19457599">
          <a:off x="5431740" y="1996385"/>
          <a:ext cx="641373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41373" y="1456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36393" y="1994919"/>
        <a:ext cx="32068" cy="32068"/>
      </dsp:txXfrm>
    </dsp:sp>
    <dsp:sp modelId="{D4A96039-1E13-4DB2-8D45-83C203C0D3D0}">
      <dsp:nvSpPr>
        <dsp:cNvPr id="0" name=""/>
        <dsp:cNvSpPr/>
      </dsp:nvSpPr>
      <dsp:spPr>
        <a:xfrm>
          <a:off x="6012830" y="1498285"/>
          <a:ext cx="1302013" cy="6510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Affiliated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0.05 MM (0.5%)</a:t>
          </a:r>
          <a:endParaRPr lang="en-US" sz="1100" kern="1200" dirty="0"/>
        </a:p>
      </dsp:txBody>
      <dsp:txXfrm>
        <a:off x="6031897" y="1517352"/>
        <a:ext cx="1263879" cy="612872"/>
      </dsp:txXfrm>
    </dsp:sp>
    <dsp:sp modelId="{7A8FFC49-C007-4D4B-ADB4-C62B7E58C002}">
      <dsp:nvSpPr>
        <dsp:cNvPr id="0" name=""/>
        <dsp:cNvSpPr/>
      </dsp:nvSpPr>
      <dsp:spPr>
        <a:xfrm rot="2142401">
          <a:off x="5431740" y="2370714"/>
          <a:ext cx="641373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41373" y="1456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36393" y="2369248"/>
        <a:ext cx="32068" cy="32068"/>
      </dsp:txXfrm>
    </dsp:sp>
    <dsp:sp modelId="{A856135C-741E-4AB3-BB22-478EBBA12EAB}">
      <dsp:nvSpPr>
        <dsp:cNvPr id="0" name=""/>
        <dsp:cNvSpPr/>
      </dsp:nvSpPr>
      <dsp:spPr>
        <a:xfrm>
          <a:off x="6012830" y="2246943"/>
          <a:ext cx="1302013" cy="6510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Non-affiliated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1.69 MM (18.8%)</a:t>
          </a:r>
          <a:endParaRPr lang="en-US" sz="1100" kern="1200" dirty="0"/>
        </a:p>
      </dsp:txBody>
      <dsp:txXfrm>
        <a:off x="6031897" y="2266010"/>
        <a:ext cx="1263879" cy="612872"/>
      </dsp:txXfrm>
    </dsp:sp>
    <dsp:sp modelId="{CB1A92BC-7580-4280-B7E6-31C0FA96ED4E}">
      <dsp:nvSpPr>
        <dsp:cNvPr id="0" name=""/>
        <dsp:cNvSpPr/>
      </dsp:nvSpPr>
      <dsp:spPr>
        <a:xfrm rot="3654187">
          <a:off x="1571297" y="2838625"/>
          <a:ext cx="1070981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070981" y="145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80014" y="2826419"/>
        <a:ext cx="53549" cy="53549"/>
      </dsp:txXfrm>
    </dsp:sp>
    <dsp:sp modelId="{85AB016D-7838-4DA3-BB72-AFA88A40511F}">
      <dsp:nvSpPr>
        <dsp:cNvPr id="0" name=""/>
        <dsp:cNvSpPr/>
      </dsp:nvSpPr>
      <dsp:spPr>
        <a:xfrm>
          <a:off x="2367191" y="2995601"/>
          <a:ext cx="1302013" cy="6510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Non-economically Active Population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0.87 MM (9.7%)</a:t>
          </a:r>
          <a:endParaRPr lang="en-US" sz="1100" kern="1200" dirty="0"/>
        </a:p>
      </dsp:txBody>
      <dsp:txXfrm>
        <a:off x="2386258" y="3014668"/>
        <a:ext cx="1263879" cy="612872"/>
      </dsp:txXfrm>
    </dsp:sp>
    <dsp:sp modelId="{445297A8-4D0E-4A92-B795-AC16E5D35AD8}">
      <dsp:nvSpPr>
        <dsp:cNvPr id="0" name=""/>
        <dsp:cNvSpPr/>
      </dsp:nvSpPr>
      <dsp:spPr>
        <a:xfrm rot="19457599">
          <a:off x="3608921" y="3119372"/>
          <a:ext cx="641373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41373" y="1456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573" y="3117906"/>
        <a:ext cx="32068" cy="32068"/>
      </dsp:txXfrm>
    </dsp:sp>
    <dsp:sp modelId="{6872585E-41DA-4818-AD30-C064E4C4CF9E}">
      <dsp:nvSpPr>
        <dsp:cNvPr id="0" name=""/>
        <dsp:cNvSpPr/>
      </dsp:nvSpPr>
      <dsp:spPr>
        <a:xfrm>
          <a:off x="4190010" y="2621272"/>
          <a:ext cx="1302013" cy="651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Payroll Employee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0.01 MM (0.1%)</a:t>
          </a:r>
          <a:endParaRPr lang="en-US" sz="1100" kern="1200" dirty="0"/>
        </a:p>
      </dsp:txBody>
      <dsp:txXfrm>
        <a:off x="4209077" y="2640339"/>
        <a:ext cx="1263879" cy="612872"/>
      </dsp:txXfrm>
    </dsp:sp>
    <dsp:sp modelId="{D66D6A55-DEC3-4015-BE02-E07DA61F1A4B}">
      <dsp:nvSpPr>
        <dsp:cNvPr id="0" name=""/>
        <dsp:cNvSpPr/>
      </dsp:nvSpPr>
      <dsp:spPr>
        <a:xfrm rot="2142401">
          <a:off x="3608921" y="3493701"/>
          <a:ext cx="641373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41373" y="1456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3573" y="3492235"/>
        <a:ext cx="32068" cy="32068"/>
      </dsp:txXfrm>
    </dsp:sp>
    <dsp:sp modelId="{B403FDA1-E412-421C-9D8A-BEF728D2708A}">
      <dsp:nvSpPr>
        <dsp:cNvPr id="0" name=""/>
        <dsp:cNvSpPr/>
      </dsp:nvSpPr>
      <dsp:spPr>
        <a:xfrm>
          <a:off x="4190010" y="3369930"/>
          <a:ext cx="1302013" cy="651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Non-payroll Employee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0.86 MM (9.6%)</a:t>
          </a:r>
          <a:endParaRPr lang="en-US" sz="1100" kern="1200" dirty="0"/>
        </a:p>
      </dsp:txBody>
      <dsp:txXfrm>
        <a:off x="4209077" y="3388997"/>
        <a:ext cx="1263879" cy="612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446A-B4DB-4E50-9A14-98CCF9D88B86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8F2CC-F878-4816-84B9-85B1D261C9E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534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71F96-F926-499C-B6FD-65A202BDBECF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E9337-34AD-4B4C-BA23-F6A32AC211EA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461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E9337-34AD-4B4C-BA23-F6A32AC211EA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FB5B-5716-4D82-A233-F6308DE4803C}" type="datetimeFigureOut">
              <a:rPr lang="es-MX" smtClean="0"/>
              <a:pPr/>
              <a:t>22/05/2012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F4820-D8CE-434F-BF08-B5079826CEE0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4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 smtClean="0">
                <a:latin typeface="+mj-lt"/>
                <a:ea typeface="+mj-ea"/>
                <a:cs typeface="+mj-cs"/>
              </a:rPr>
              <a:t>Leveraging Non-Traditional Lenders as an Origination Strategy for Reaching Underserved Borrowers </a:t>
            </a:r>
            <a:endParaRPr lang="es-MX" sz="4400" kern="12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412704"/>
            <a:ext cx="6400800" cy="1752600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INTERNATIONAL HOUSING FINANCE PROGRAM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WHARTON BUSINESS SCHOOL, PHILADELPHIA, PA.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JUNE 2011</a:t>
            </a:r>
            <a:endParaRPr lang="es-MX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5820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During 2011, Mexico was able to provide over      </a:t>
            </a:r>
            <a:r>
              <a:rPr lang="en-US" dirty="0" smtClean="0">
                <a:solidFill>
                  <a:schemeClr val="accent5"/>
                </a:solidFill>
              </a:rPr>
              <a:t>1 MM </a:t>
            </a:r>
            <a:r>
              <a:rPr lang="en-US" dirty="0" smtClean="0"/>
              <a:t>housing finance related “actions”, most of them in the low income segment;</a:t>
            </a:r>
          </a:p>
          <a:p>
            <a:r>
              <a:rPr lang="en-US" dirty="0" smtClean="0"/>
              <a:t>Housing finance proved to be a </a:t>
            </a:r>
            <a:r>
              <a:rPr lang="en-US" dirty="0" smtClean="0">
                <a:solidFill>
                  <a:schemeClr val="accent5"/>
                </a:solidFill>
              </a:rPr>
              <a:t>fundamental motor in the economy</a:t>
            </a:r>
            <a:r>
              <a:rPr lang="en-US" dirty="0" smtClean="0"/>
              <a:t>, providing not only job growth, but an increase in internal savings as well, luring </a:t>
            </a:r>
            <a:r>
              <a:rPr lang="en-US" dirty="0" smtClean="0">
                <a:solidFill>
                  <a:schemeClr val="accent5"/>
                </a:solidFill>
              </a:rPr>
              <a:t>FDI</a:t>
            </a:r>
            <a:r>
              <a:rPr lang="en-US" dirty="0" smtClean="0"/>
              <a:t> and domestic “big-boy” investors.</a:t>
            </a:r>
          </a:p>
          <a:p>
            <a:r>
              <a:rPr lang="en-US" dirty="0" smtClean="0"/>
              <a:t>Lending to the </a:t>
            </a:r>
            <a:r>
              <a:rPr lang="en-US" dirty="0" err="1" smtClean="0"/>
              <a:t>BoP</a:t>
            </a:r>
            <a:r>
              <a:rPr lang="en-US" dirty="0" smtClean="0"/>
              <a:t> proved to be </a:t>
            </a:r>
            <a:r>
              <a:rPr lang="en-US" dirty="0" smtClean="0">
                <a:solidFill>
                  <a:schemeClr val="accent5"/>
                </a:solidFill>
              </a:rPr>
              <a:t>profitable</a:t>
            </a:r>
            <a:r>
              <a:rPr lang="en-US" dirty="0" smtClean="0"/>
              <a:t> and achievable at a massive scale. </a:t>
            </a:r>
          </a:p>
          <a:p>
            <a:r>
              <a:rPr lang="en-US" dirty="0" smtClean="0"/>
              <a:t>Strong signs of recovery across the board</a:t>
            </a:r>
          </a:p>
          <a:p>
            <a:endParaRPr lang="en-US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0" y="651944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err="1" smtClean="0"/>
              <a:t>BoP</a:t>
            </a:r>
            <a:r>
              <a:rPr lang="es-ES" sz="1200" b="1" dirty="0" smtClean="0"/>
              <a:t>: Base of </a:t>
            </a:r>
            <a:r>
              <a:rPr lang="es-ES" sz="1200" b="1" dirty="0" err="1" smtClean="0"/>
              <a:t>the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Pyramid</a:t>
            </a:r>
            <a:endParaRPr lang="es-MX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Deregulation was abused </a:t>
            </a:r>
            <a:r>
              <a:rPr lang="en-US" dirty="0" smtClean="0"/>
              <a:t>by some and consequences were not shared equally;</a:t>
            </a:r>
          </a:p>
          <a:p>
            <a:r>
              <a:rPr lang="en-US" dirty="0" smtClean="0"/>
              <a:t>Free markets </a:t>
            </a:r>
            <a:r>
              <a:rPr lang="en-US" dirty="0" smtClean="0">
                <a:solidFill>
                  <a:schemeClr val="accent6"/>
                </a:solidFill>
              </a:rPr>
              <a:t>did not </a:t>
            </a:r>
            <a:r>
              <a:rPr lang="en-US" dirty="0" smtClean="0"/>
              <a:t>truly </a:t>
            </a:r>
            <a:r>
              <a:rPr lang="en-US" dirty="0" smtClean="0">
                <a:solidFill>
                  <a:schemeClr val="accent6"/>
                </a:solidFill>
              </a:rPr>
              <a:t>evolve</a:t>
            </a:r>
            <a:r>
              <a:rPr lang="en-US" dirty="0" smtClean="0"/>
              <a:t> (government paternalism prevailed – politics won);</a:t>
            </a:r>
          </a:p>
          <a:p>
            <a:r>
              <a:rPr lang="en-US" dirty="0" smtClean="0"/>
              <a:t>Data was limited, not equally distributed and flawed</a:t>
            </a:r>
            <a:r>
              <a:rPr lang="en-US" dirty="0" smtClean="0">
                <a:sym typeface="Wingdings" pitchFamily="2" charset="2"/>
              </a:rPr>
              <a:t>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Ugly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Mexico has lost </a:t>
            </a:r>
            <a:r>
              <a:rPr lang="en-US" dirty="0" smtClean="0">
                <a:solidFill>
                  <a:schemeClr val="accent1"/>
                </a:solidFill>
              </a:rPr>
              <a:t>over half of its developers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Investor </a:t>
            </a:r>
            <a:r>
              <a:rPr lang="en-US" dirty="0" smtClean="0">
                <a:solidFill>
                  <a:schemeClr val="accent1"/>
                </a:solidFill>
              </a:rPr>
              <a:t>confidence</a:t>
            </a:r>
            <a:r>
              <a:rPr lang="en-US" dirty="0" smtClean="0"/>
              <a:t> has been lost in the housing finance industry; government sponsorship has taken over what was once dominated by private investors.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informal sector </a:t>
            </a:r>
            <a:r>
              <a:rPr lang="en-US" dirty="0" smtClean="0"/>
              <a:t>which constitutes a large portion of the </a:t>
            </a:r>
            <a:r>
              <a:rPr lang="en-US" dirty="0" err="1" smtClean="0"/>
              <a:t>BoP</a:t>
            </a:r>
            <a:r>
              <a:rPr lang="en-US" dirty="0" smtClean="0"/>
              <a:t> has been excluded from any type of housing initiative.  The largest demand has </a:t>
            </a:r>
            <a:r>
              <a:rPr lang="en-US" dirty="0" smtClean="0">
                <a:solidFill>
                  <a:schemeClr val="accent1"/>
                </a:solidFill>
              </a:rPr>
              <a:t>no supply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Middle sector </a:t>
            </a:r>
            <a:r>
              <a:rPr lang="en-US" dirty="0" smtClean="0"/>
              <a:t>demand has been satisfied but no important initiative has been implemented in the last 3 years for the low income sector.</a:t>
            </a:r>
          </a:p>
          <a:p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0" y="651944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BBVA Bancomer 2010 Vivienda</a:t>
            </a:r>
            <a:endParaRPr lang="es-MX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Lessons</a:t>
            </a:r>
            <a:r>
              <a:rPr lang="es-MX" dirty="0" smtClean="0"/>
              <a:t> </a:t>
            </a:r>
            <a:r>
              <a:rPr lang="es-MX" dirty="0" err="1" smtClean="0"/>
              <a:t>Learned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SERVICING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Mortgage lending in the low-income sector is 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PRIMARILY</a:t>
            </a:r>
            <a:r>
              <a:rPr lang="en-US" dirty="0" smtClean="0"/>
              <a:t> and foremost a </a:t>
            </a:r>
            <a:r>
              <a:rPr lang="en-US" u="sng" dirty="0" smtClean="0"/>
              <a:t>servicing/collections</a:t>
            </a:r>
            <a:r>
              <a:rPr lang="en-US" dirty="0" smtClean="0"/>
              <a:t> business;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Servicing platforms </a:t>
            </a:r>
            <a:r>
              <a:rPr lang="en-US" dirty="0" smtClean="0"/>
              <a:t>need to be robust, IT intensive, scalable and designed “ad-hoc” to the native servicing market;</a:t>
            </a:r>
          </a:p>
          <a:p>
            <a:r>
              <a:rPr lang="en-US" dirty="0" smtClean="0"/>
              <a:t>Servicing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capillarity</a:t>
            </a:r>
            <a:r>
              <a:rPr lang="en-US" dirty="0" smtClean="0"/>
              <a:t> is obtained through physical reach;</a:t>
            </a:r>
          </a:p>
          <a:p>
            <a:r>
              <a:rPr lang="en-US" dirty="0" smtClean="0"/>
              <a:t>Collection must be performed according to the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needs and requirements </a:t>
            </a:r>
            <a:r>
              <a:rPr lang="en-US" dirty="0" smtClean="0"/>
              <a:t>of the borrowers, not of the regulators or investors.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Good origination </a:t>
            </a:r>
            <a:r>
              <a:rPr lang="en-US" dirty="0" smtClean="0"/>
              <a:t>is key to future credit servicing 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Lessons</a:t>
            </a:r>
            <a:r>
              <a:rPr lang="es-MX" dirty="0" smtClean="0"/>
              <a:t> </a:t>
            </a:r>
            <a:r>
              <a:rPr lang="es-MX" dirty="0" err="1" smtClean="0"/>
              <a:t>Learned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CREDIT</a:t>
            </a:r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500034" y="5286388"/>
            <a:ext cx="8032406" cy="73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BoP</a:t>
            </a:r>
            <a:r>
              <a:rPr lang="en-US" dirty="0" smtClean="0"/>
              <a:t> lending must be </a:t>
            </a:r>
            <a:r>
              <a:rPr lang="en-US" dirty="0" smtClean="0">
                <a:solidFill>
                  <a:schemeClr val="accent2"/>
                </a:solidFill>
              </a:rPr>
              <a:t>massive</a:t>
            </a:r>
            <a:r>
              <a:rPr lang="en-US" dirty="0" smtClean="0"/>
              <a:t>, so credit analysis strategy must be non-traditional;</a:t>
            </a:r>
          </a:p>
          <a:p>
            <a:r>
              <a:rPr lang="en-US" dirty="0" smtClean="0"/>
              <a:t>Credit scoring helps, but </a:t>
            </a:r>
            <a:r>
              <a:rPr lang="en-US" dirty="0" smtClean="0">
                <a:solidFill>
                  <a:schemeClr val="accent2"/>
                </a:solidFill>
              </a:rPr>
              <a:t>data sources </a:t>
            </a:r>
            <a:r>
              <a:rPr lang="en-US" dirty="0" smtClean="0"/>
              <a:t>must continuously be questioned and analyzed;</a:t>
            </a:r>
          </a:p>
          <a:p>
            <a:r>
              <a:rPr lang="en-US" dirty="0" smtClean="0"/>
              <a:t>Underlying house </a:t>
            </a:r>
            <a:r>
              <a:rPr lang="en-US" dirty="0" smtClean="0">
                <a:solidFill>
                  <a:schemeClr val="accent2"/>
                </a:solidFill>
              </a:rPr>
              <a:t>mortgage guarantee </a:t>
            </a:r>
            <a:r>
              <a:rPr lang="en-US" dirty="0" smtClean="0"/>
              <a:t>at high LTV is </a:t>
            </a:r>
            <a:r>
              <a:rPr lang="en-US" dirty="0" smtClean="0">
                <a:solidFill>
                  <a:schemeClr val="accent2"/>
                </a:solidFill>
              </a:rPr>
              <a:t>no substitute </a:t>
            </a:r>
            <a:r>
              <a:rPr lang="en-US" dirty="0" smtClean="0"/>
              <a:t>for good credit and payment expectations from the borrowers;</a:t>
            </a:r>
          </a:p>
          <a:p>
            <a:r>
              <a:rPr lang="en-US" dirty="0" smtClean="0"/>
              <a:t>Credit analysis must not stop at origination but be the </a:t>
            </a:r>
            <a:r>
              <a:rPr lang="en-US" dirty="0" smtClean="0">
                <a:solidFill>
                  <a:schemeClr val="accent2"/>
                </a:solidFill>
              </a:rPr>
              <a:t>foundation </a:t>
            </a:r>
            <a:r>
              <a:rPr lang="en-US" dirty="0" smtClean="0"/>
              <a:t>for servicing/collections.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3000" i="1" dirty="0" smtClean="0"/>
              <a:t>High quality data is essential for future strategy, applicable to CREDIT, SERVICING and FINANCE.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714348" y="5786454"/>
            <a:ext cx="771530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Lessons</a:t>
            </a:r>
            <a:r>
              <a:rPr lang="es-MX" dirty="0" smtClean="0"/>
              <a:t> </a:t>
            </a:r>
            <a:r>
              <a:rPr lang="es-MX" dirty="0" err="1" smtClean="0"/>
              <a:t>Learned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FINANCE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57800"/>
          </a:xfrm>
          <a:ln>
            <a:noFill/>
          </a:ln>
          <a:effectLst/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Traditional models from developed economies are data based….</a:t>
            </a:r>
            <a:r>
              <a:rPr lang="en-US" dirty="0" smtClean="0">
                <a:solidFill>
                  <a:schemeClr val="accent3"/>
                </a:solidFill>
              </a:rPr>
              <a:t>good, historical </a:t>
            </a:r>
            <a:r>
              <a:rPr lang="en-US" dirty="0" smtClean="0"/>
              <a:t>data is required for their use, otherwise they DO NOT work; extrapolation is not a solution;</a:t>
            </a:r>
          </a:p>
          <a:p>
            <a:r>
              <a:rPr lang="en-US" dirty="0" smtClean="0"/>
              <a:t>An investor-driven market require sound and solid corporate practices, </a:t>
            </a:r>
            <a:r>
              <a:rPr lang="en-US" dirty="0" smtClean="0">
                <a:solidFill>
                  <a:schemeClr val="accent3"/>
                </a:solidFill>
              </a:rPr>
              <a:t>corporate governance </a:t>
            </a:r>
            <a:r>
              <a:rPr lang="en-US" dirty="0" smtClean="0"/>
              <a:t>and RULE of LAW;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Investor paternalism </a:t>
            </a:r>
            <a:r>
              <a:rPr lang="en-US" dirty="0" smtClean="0"/>
              <a:t>is a short-term answer to a long term housing strategy; government actions should be targeted to bringing investor confidence by solving problems at their </a:t>
            </a:r>
            <a:r>
              <a:rPr lang="en-US" dirty="0" smtClean="0">
                <a:solidFill>
                  <a:schemeClr val="accent3"/>
                </a:solidFill>
              </a:rPr>
              <a:t>foundation</a:t>
            </a:r>
            <a:r>
              <a:rPr lang="en-US" dirty="0" smtClean="0"/>
              <a:t>, not at the top (quick fix).  </a:t>
            </a:r>
          </a:p>
          <a:p>
            <a:pPr marL="0" indent="0" algn="ctr">
              <a:buNone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1Q11, SGA programs contracted up to 15%  whereas non-SGA programs have increase by up to 25%.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6467797"/>
            <a:ext cx="414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BBVA Bancomer 1Q11. Vivienda. </a:t>
            </a:r>
            <a:r>
              <a:rPr lang="es-ES" sz="1200" b="1" dirty="0" err="1" smtClean="0"/>
              <a:t>Credito</a:t>
            </a:r>
            <a:r>
              <a:rPr lang="es-ES" sz="1200" b="1" dirty="0" smtClean="0"/>
              <a:t> y Financiamiento</a:t>
            </a:r>
          </a:p>
          <a:p>
            <a:r>
              <a:rPr lang="es-ES" sz="1200" b="1" dirty="0" err="1" smtClean="0"/>
              <a:t>Percentages</a:t>
            </a:r>
            <a:r>
              <a:rPr lang="es-ES" sz="1200" b="1" dirty="0" smtClean="0"/>
              <a:t> are </a:t>
            </a:r>
            <a:r>
              <a:rPr lang="es-ES" sz="1200" b="1" dirty="0" err="1" smtClean="0"/>
              <a:t>yearly</a:t>
            </a:r>
            <a:r>
              <a:rPr lang="es-ES" sz="1200" b="1" dirty="0" smtClean="0"/>
              <a:t> figures.</a:t>
            </a:r>
            <a:endParaRPr lang="es-MX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Were</a:t>
            </a:r>
            <a:r>
              <a:rPr lang="es-MX" dirty="0" smtClean="0"/>
              <a:t> do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baseline="0" dirty="0" smtClean="0"/>
              <a:t> </a:t>
            </a:r>
            <a:r>
              <a:rPr lang="es-MX" baseline="0" dirty="0" err="1" smtClean="0"/>
              <a:t>from</a:t>
            </a:r>
            <a:r>
              <a:rPr lang="es-MX" baseline="0" dirty="0" smtClean="0"/>
              <a:t> </a:t>
            </a:r>
            <a:r>
              <a:rPr lang="es-MX" baseline="0" dirty="0" err="1" smtClean="0"/>
              <a:t>here</a:t>
            </a:r>
            <a:r>
              <a:rPr lang="es-MX" baseline="0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720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Build a model to service the </a:t>
            </a:r>
            <a:r>
              <a:rPr lang="en-US" dirty="0" err="1" smtClean="0"/>
              <a:t>BoP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HALF OF THE WORLD POPULATION IS FINANCIALLY EXCLUDED</a:t>
            </a:r>
          </a:p>
          <a:p>
            <a:endParaRPr lang="en-US" dirty="0" smtClean="0"/>
          </a:p>
          <a:p>
            <a:r>
              <a:rPr lang="en-US" dirty="0" smtClean="0"/>
              <a:t>Credit practices should evolve to tend the </a:t>
            </a:r>
            <a:r>
              <a:rPr lang="en-US" dirty="0" smtClean="0">
                <a:solidFill>
                  <a:srgbClr val="FFFF00"/>
                </a:solidFill>
              </a:rPr>
              <a:t>informal sector</a:t>
            </a:r>
            <a:r>
              <a:rPr lang="en-US" dirty="0" smtClean="0"/>
              <a:t>, new practices should be analyzed;</a:t>
            </a:r>
          </a:p>
          <a:p>
            <a:r>
              <a:rPr lang="en-US" dirty="0" smtClean="0"/>
              <a:t>Underlying </a:t>
            </a:r>
            <a:r>
              <a:rPr lang="en-US" dirty="0" smtClean="0">
                <a:solidFill>
                  <a:srgbClr val="FFFF00"/>
                </a:solidFill>
              </a:rPr>
              <a:t>mortgage guarantees </a:t>
            </a:r>
            <a:r>
              <a:rPr lang="en-US" dirty="0" smtClean="0"/>
              <a:t>in the </a:t>
            </a:r>
            <a:r>
              <a:rPr lang="en-US" dirty="0" err="1" smtClean="0"/>
              <a:t>BoP</a:t>
            </a:r>
            <a:r>
              <a:rPr lang="en-US" dirty="0" smtClean="0"/>
              <a:t> are not sufficient </a:t>
            </a:r>
            <a:r>
              <a:rPr lang="en-US" dirty="0" smtClean="0">
                <a:sym typeface="Wingdings" pitchFamily="2" charset="2"/>
              </a:rPr>
              <a:t> evolve to the use of “social” guarantees;</a:t>
            </a:r>
          </a:p>
          <a:p>
            <a:r>
              <a:rPr lang="en-US" dirty="0" smtClean="0">
                <a:sym typeface="Wingdings" pitchFamily="2" charset="2"/>
              </a:rPr>
              <a:t>Successful housing finance is the result of actions that take place during a considerable length and should not be dealt with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short-term politics</a:t>
            </a:r>
            <a:r>
              <a:rPr lang="en-US" dirty="0" smtClean="0">
                <a:sym typeface="Wingdings" pitchFamily="2" charset="2"/>
              </a:rPr>
              <a:t>. How interrelated should housing be tied to politics?</a:t>
            </a:r>
          </a:p>
          <a:p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0" y="6357958"/>
            <a:ext cx="4143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/>
              <a:t>Mckinsey&amp;Co.  </a:t>
            </a:r>
            <a:r>
              <a:rPr lang="en-US" sz="1200" b="1" u="sng" smtClean="0"/>
              <a:t>Full Financial Inclusion, an SCP analysis</a:t>
            </a:r>
            <a:r>
              <a:rPr lang="en-US" sz="1200" b="1" smtClean="0"/>
              <a:t>. 2010</a:t>
            </a:r>
            <a:endParaRPr lang="en-US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075346"/>
              </p:ext>
            </p:extLst>
          </p:nvPr>
        </p:nvGraphicFramePr>
        <p:xfrm>
          <a:off x="704004" y="1254012"/>
          <a:ext cx="7859216" cy="4021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Were</a:t>
            </a:r>
            <a:r>
              <a:rPr lang="es-MX" dirty="0" smtClean="0"/>
              <a:t> do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baseline="0" dirty="0" smtClean="0"/>
              <a:t> </a:t>
            </a:r>
            <a:r>
              <a:rPr lang="es-MX" baseline="0" dirty="0" err="1" smtClean="0"/>
              <a:t>from</a:t>
            </a:r>
            <a:r>
              <a:rPr lang="es-MX" baseline="0" dirty="0" smtClean="0"/>
              <a:t> </a:t>
            </a:r>
            <a:r>
              <a:rPr lang="es-MX" baseline="0" dirty="0" err="1" smtClean="0"/>
              <a:t>here</a:t>
            </a:r>
            <a:r>
              <a:rPr lang="es-MX" baseline="0" dirty="0" smtClean="0"/>
              <a:t>?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5589240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chemeClr val="accent4"/>
                </a:solidFill>
              </a:rPr>
              <a:t>In 2011, 5.79 MM (64.6%) </a:t>
            </a:r>
            <a:r>
              <a:rPr lang="en-US" dirty="0" smtClean="0"/>
              <a:t>of the total housing deficit is represented by economically active individuals who are not affiliated to the country’s social security program, by 2012 total Non-affiliated individuals were estimated at </a:t>
            </a:r>
            <a:r>
              <a:rPr lang="en-US" b="1" dirty="0" smtClean="0">
                <a:solidFill>
                  <a:schemeClr val="accent2"/>
                </a:solidFill>
              </a:rPr>
              <a:t>5.9 MM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6 Estrella de 5 puntas"/>
          <p:cNvSpPr/>
          <p:nvPr/>
        </p:nvSpPr>
        <p:spPr>
          <a:xfrm>
            <a:off x="8172400" y="2204864"/>
            <a:ext cx="204669" cy="190446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Estrella de 5 puntas"/>
          <p:cNvSpPr/>
          <p:nvPr/>
        </p:nvSpPr>
        <p:spPr>
          <a:xfrm>
            <a:off x="8172400" y="3717032"/>
            <a:ext cx="204669" cy="190446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0" y="6581025"/>
            <a:ext cx="4143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SHF: 2011, 2012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“out of the box”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Mortgage guarantee with high LTV is not sufficient in low income sector and high LTV loans.</a:t>
            </a:r>
          </a:p>
          <a:p>
            <a:r>
              <a:rPr lang="en-US" dirty="0" smtClean="0"/>
              <a:t>“Social” guarantees:</a:t>
            </a:r>
          </a:p>
          <a:p>
            <a:pPr lvl="1"/>
            <a:r>
              <a:rPr lang="en-US" dirty="0" smtClean="0"/>
              <a:t>Best practices in micro-lending</a:t>
            </a:r>
          </a:p>
          <a:p>
            <a:pPr lvl="1"/>
            <a:r>
              <a:rPr lang="en-US" dirty="0" smtClean="0"/>
              <a:t>Credit Bureau</a:t>
            </a:r>
          </a:p>
          <a:p>
            <a:pPr lvl="1"/>
            <a:r>
              <a:rPr lang="en-US" dirty="0" smtClean="0"/>
              <a:t>Group solidarity (Condominium rule enforceability)</a:t>
            </a:r>
          </a:p>
          <a:p>
            <a:pPr lvl="1"/>
            <a:r>
              <a:rPr lang="en-US" dirty="0" smtClean="0"/>
              <a:t>Rent-to-</a:t>
            </a:r>
            <a:r>
              <a:rPr lang="en-US" smtClean="0"/>
              <a:t>Own programs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 D. Zaltzman</a:t>
            </a:r>
            <a:endParaRPr lang="en-U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zaltzmam@georgetown.edu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18 Grupo"/>
          <p:cNvGrpSpPr/>
          <p:nvPr/>
        </p:nvGrpSpPr>
        <p:grpSpPr>
          <a:xfrm>
            <a:off x="1115616" y="4884817"/>
            <a:ext cx="1198533" cy="704423"/>
            <a:chOff x="2491" y="528317"/>
            <a:chExt cx="1198533" cy="704423"/>
          </a:xfrm>
        </p:grpSpPr>
        <p:sp>
          <p:nvSpPr>
            <p:cNvPr id="29" name="28 Rectángulo redondeado"/>
            <p:cNvSpPr/>
            <p:nvPr/>
          </p:nvSpPr>
          <p:spPr>
            <a:xfrm>
              <a:off x="249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29 Rectángulo"/>
            <p:cNvSpPr/>
            <p:nvPr/>
          </p:nvSpPr>
          <p:spPr>
            <a:xfrm>
              <a:off x="3687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300" kern="1200" dirty="0" err="1" smtClean="0"/>
                <a:t>land</a:t>
              </a:r>
              <a:r>
                <a:rPr lang="es-ES" sz="1300" kern="1200" dirty="0" smtClean="0"/>
                <a:t> </a:t>
              </a:r>
              <a:r>
                <a:rPr lang="es-ES" sz="1300" kern="1200" dirty="0" err="1" smtClean="0"/>
                <a:t>developer</a:t>
              </a:r>
              <a:r>
                <a:rPr lang="es-ES" sz="1300" kern="1200" dirty="0" smtClean="0"/>
                <a:t> (LAND)</a:t>
              </a:r>
              <a:endParaRPr lang="es-MX" sz="1300" kern="1200" dirty="0"/>
            </a:p>
          </p:txBody>
        </p:sp>
      </p:grpSp>
      <p:grpSp>
        <p:nvGrpSpPr>
          <p:cNvPr id="4" name="19 Grupo"/>
          <p:cNvGrpSpPr/>
          <p:nvPr/>
        </p:nvGrpSpPr>
        <p:grpSpPr>
          <a:xfrm>
            <a:off x="2771800" y="4884817"/>
            <a:ext cx="1198533" cy="704423"/>
            <a:chOff x="1260951" y="528317"/>
            <a:chExt cx="1198533" cy="704423"/>
          </a:xfrm>
        </p:grpSpPr>
        <p:sp>
          <p:nvSpPr>
            <p:cNvPr id="27" name="26 Rectángulo redondeado"/>
            <p:cNvSpPr/>
            <p:nvPr/>
          </p:nvSpPr>
          <p:spPr>
            <a:xfrm>
              <a:off x="126095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27 Rectángulo"/>
            <p:cNvSpPr/>
            <p:nvPr/>
          </p:nvSpPr>
          <p:spPr>
            <a:xfrm>
              <a:off x="129533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300" kern="1200" dirty="0" err="1" smtClean="0"/>
                <a:t>contractor</a:t>
              </a:r>
              <a:r>
                <a:rPr lang="es-ES" sz="1300" kern="1200" dirty="0" smtClean="0"/>
                <a:t> (BUILD)</a:t>
              </a:r>
              <a:endParaRPr lang="es-MX" sz="1300" kern="1200" dirty="0"/>
            </a:p>
          </p:txBody>
        </p:sp>
      </p:grpSp>
      <p:grpSp>
        <p:nvGrpSpPr>
          <p:cNvPr id="5" name="20 Grupo"/>
          <p:cNvGrpSpPr/>
          <p:nvPr/>
        </p:nvGrpSpPr>
        <p:grpSpPr>
          <a:xfrm>
            <a:off x="4597603" y="4884817"/>
            <a:ext cx="1198533" cy="704423"/>
            <a:chOff x="2519411" y="528317"/>
            <a:chExt cx="1198533" cy="704423"/>
          </a:xfrm>
        </p:grpSpPr>
        <p:sp>
          <p:nvSpPr>
            <p:cNvPr id="25" name="24 Rectángulo redondeado"/>
            <p:cNvSpPr/>
            <p:nvPr/>
          </p:nvSpPr>
          <p:spPr>
            <a:xfrm>
              <a:off x="251941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25 Rectángulo"/>
            <p:cNvSpPr/>
            <p:nvPr/>
          </p:nvSpPr>
          <p:spPr>
            <a:xfrm>
              <a:off x="255379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300" kern="1200" dirty="0" smtClean="0"/>
                <a:t>real estate </a:t>
              </a:r>
              <a:r>
                <a:rPr lang="es-ES" sz="1300" kern="1200" dirty="0" err="1" smtClean="0"/>
                <a:t>agent</a:t>
              </a:r>
              <a:r>
                <a:rPr lang="es-ES" sz="1300" kern="1200" dirty="0" smtClean="0"/>
                <a:t> (SELL)</a:t>
              </a:r>
              <a:endParaRPr lang="es-MX" sz="1300" kern="1200" dirty="0"/>
            </a:p>
          </p:txBody>
        </p:sp>
      </p:grpSp>
      <p:grpSp>
        <p:nvGrpSpPr>
          <p:cNvPr id="6" name="21 Grupo"/>
          <p:cNvGrpSpPr/>
          <p:nvPr/>
        </p:nvGrpSpPr>
        <p:grpSpPr>
          <a:xfrm>
            <a:off x="6325795" y="4884817"/>
            <a:ext cx="1198533" cy="704423"/>
            <a:chOff x="3777871" y="528317"/>
            <a:chExt cx="1198533" cy="704423"/>
          </a:xfrm>
        </p:grpSpPr>
        <p:sp>
          <p:nvSpPr>
            <p:cNvPr id="23" name="22 Rectángulo redondeado"/>
            <p:cNvSpPr/>
            <p:nvPr/>
          </p:nvSpPr>
          <p:spPr>
            <a:xfrm>
              <a:off x="377787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23 Rectángulo"/>
            <p:cNvSpPr/>
            <p:nvPr/>
          </p:nvSpPr>
          <p:spPr>
            <a:xfrm>
              <a:off x="381225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300" kern="1200" dirty="0" smtClean="0"/>
                <a:t>Individual home </a:t>
              </a:r>
              <a:r>
                <a:rPr lang="es-ES" sz="1300" kern="1200" dirty="0" err="1" smtClean="0"/>
                <a:t>buyer</a:t>
              </a:r>
              <a:endParaRPr lang="es-MX" sz="1300" kern="1200" dirty="0"/>
            </a:p>
          </p:txBody>
        </p:sp>
      </p:grpSp>
      <p:grpSp>
        <p:nvGrpSpPr>
          <p:cNvPr id="7" name="33 Grupo"/>
          <p:cNvGrpSpPr/>
          <p:nvPr/>
        </p:nvGrpSpPr>
        <p:grpSpPr>
          <a:xfrm>
            <a:off x="1331640" y="1196752"/>
            <a:ext cx="1226894" cy="886900"/>
            <a:chOff x="0" y="1343"/>
            <a:chExt cx="1226894" cy="886900"/>
          </a:xfrm>
        </p:grpSpPr>
        <p:sp>
          <p:nvSpPr>
            <p:cNvPr id="47" name="46 Rectángulo redondeado"/>
            <p:cNvSpPr/>
            <p:nvPr/>
          </p:nvSpPr>
          <p:spPr>
            <a:xfrm>
              <a:off x="0" y="1343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47 Rectángulo"/>
            <p:cNvSpPr/>
            <p:nvPr/>
          </p:nvSpPr>
          <p:spPr>
            <a:xfrm>
              <a:off x="43295" y="44638"/>
              <a:ext cx="1140304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SGA</a:t>
              </a:r>
              <a:endParaRPr lang="es-MX" sz="1900" kern="1200" dirty="0"/>
            </a:p>
          </p:txBody>
        </p:sp>
      </p:grpSp>
      <p:grpSp>
        <p:nvGrpSpPr>
          <p:cNvPr id="8" name="35 Grupo"/>
          <p:cNvGrpSpPr/>
          <p:nvPr/>
        </p:nvGrpSpPr>
        <p:grpSpPr>
          <a:xfrm>
            <a:off x="3777154" y="1196752"/>
            <a:ext cx="1226894" cy="886900"/>
            <a:chOff x="0" y="932589"/>
            <a:chExt cx="1226894" cy="886900"/>
          </a:xfrm>
        </p:grpSpPr>
        <p:sp>
          <p:nvSpPr>
            <p:cNvPr id="43" name="42 Rectángulo redondeado"/>
            <p:cNvSpPr/>
            <p:nvPr/>
          </p:nvSpPr>
          <p:spPr>
            <a:xfrm>
              <a:off x="0" y="932589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43 Rectángulo"/>
            <p:cNvSpPr/>
            <p:nvPr/>
          </p:nvSpPr>
          <p:spPr>
            <a:xfrm>
              <a:off x="43295" y="975884"/>
              <a:ext cx="1140304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FE</a:t>
              </a:r>
              <a:endParaRPr lang="es-MX" sz="1900" kern="1200" dirty="0"/>
            </a:p>
          </p:txBody>
        </p:sp>
      </p:grpSp>
      <p:grpSp>
        <p:nvGrpSpPr>
          <p:cNvPr id="9" name="37 Grupo"/>
          <p:cNvGrpSpPr/>
          <p:nvPr/>
        </p:nvGrpSpPr>
        <p:grpSpPr>
          <a:xfrm>
            <a:off x="6225426" y="1196752"/>
            <a:ext cx="1226894" cy="886900"/>
            <a:chOff x="0" y="1863835"/>
            <a:chExt cx="1226894" cy="886900"/>
          </a:xfrm>
        </p:grpSpPr>
        <p:sp>
          <p:nvSpPr>
            <p:cNvPr id="39" name="38 Rectángulo redondeado"/>
            <p:cNvSpPr/>
            <p:nvPr/>
          </p:nvSpPr>
          <p:spPr>
            <a:xfrm>
              <a:off x="0" y="1863835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39 Rectángulo"/>
            <p:cNvSpPr/>
            <p:nvPr/>
          </p:nvSpPr>
          <p:spPr>
            <a:xfrm>
              <a:off x="43295" y="1907130"/>
              <a:ext cx="1140304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CAPITAL MARKETS</a:t>
              </a:r>
              <a:endParaRPr lang="es-MX" sz="1900" kern="1200" dirty="0"/>
            </a:p>
          </p:txBody>
        </p:sp>
      </p:grpSp>
      <p:sp>
        <p:nvSpPr>
          <p:cNvPr id="68" name="67 Rectángulo"/>
          <p:cNvSpPr/>
          <p:nvPr/>
        </p:nvSpPr>
        <p:spPr>
          <a:xfrm>
            <a:off x="1403648" y="2204864"/>
            <a:ext cx="108012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INFONAVIT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1403648" y="2636912"/>
            <a:ext cx="108012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FOVISSSTE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1403648" y="3068960"/>
            <a:ext cx="108012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SHF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1403648" y="3501008"/>
            <a:ext cx="108012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CONAVI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3866578" y="2204864"/>
            <a:ext cx="1080120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BANK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3866578" y="2636912"/>
            <a:ext cx="1080120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NON BANK-BANK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6300192" y="2204864"/>
            <a:ext cx="108012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PUBLIC EQUITY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6300192" y="2636912"/>
            <a:ext cx="108012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STRUCTURED DEBT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6300192" y="3068960"/>
            <a:ext cx="108012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CORPORATE DEBT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34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MEXICO´S HOUSING MARKET (AL)</a:t>
            </a:r>
            <a:endParaRPr lang="es-MX" sz="3200" dirty="0"/>
          </a:p>
        </p:txBody>
      </p:sp>
      <p:cxnSp>
        <p:nvCxnSpPr>
          <p:cNvPr id="36" name="35 Conector recto de flecha"/>
          <p:cNvCxnSpPr>
            <a:stCxn id="68" idx="3"/>
            <a:endCxn id="28" idx="0"/>
          </p:cNvCxnSpPr>
          <p:nvPr/>
        </p:nvCxnSpPr>
        <p:spPr>
          <a:xfrm>
            <a:off x="2483768" y="2384884"/>
            <a:ext cx="887299" cy="253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stCxn id="68" idx="3"/>
            <a:endCxn id="24" idx="0"/>
          </p:cNvCxnSpPr>
          <p:nvPr/>
        </p:nvCxnSpPr>
        <p:spPr>
          <a:xfrm>
            <a:off x="2483768" y="2384884"/>
            <a:ext cx="4441294" cy="253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>
            <a:stCxn id="69" idx="3"/>
            <a:endCxn id="24" idx="0"/>
          </p:cNvCxnSpPr>
          <p:nvPr/>
        </p:nvCxnSpPr>
        <p:spPr>
          <a:xfrm>
            <a:off x="2483768" y="2816932"/>
            <a:ext cx="4441294" cy="2102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angular"/>
          <p:cNvCxnSpPr>
            <a:stCxn id="71" idx="1"/>
            <a:endCxn id="68" idx="1"/>
          </p:cNvCxnSpPr>
          <p:nvPr/>
        </p:nvCxnSpPr>
        <p:spPr>
          <a:xfrm rot="10800000">
            <a:off x="1403648" y="2384884"/>
            <a:ext cx="1588" cy="1296144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Rectángulo"/>
          <p:cNvSpPr/>
          <p:nvPr/>
        </p:nvSpPr>
        <p:spPr>
          <a:xfrm>
            <a:off x="6300192" y="3501008"/>
            <a:ext cx="108012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FUNDS</a:t>
            </a:r>
            <a:endParaRPr lang="es-MX" sz="1200" dirty="0">
              <a:solidFill>
                <a:schemeClr val="bg1"/>
              </a:solidFill>
            </a:endParaRPr>
          </a:p>
        </p:txBody>
      </p:sp>
      <p:cxnSp>
        <p:nvCxnSpPr>
          <p:cNvPr id="51" name="50 Conector recto de flecha"/>
          <p:cNvCxnSpPr>
            <a:stCxn id="72" idx="3"/>
            <a:endCxn id="24" idx="0"/>
          </p:cNvCxnSpPr>
          <p:nvPr/>
        </p:nvCxnSpPr>
        <p:spPr>
          <a:xfrm>
            <a:off x="4946698" y="2384884"/>
            <a:ext cx="1978364" cy="253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>
            <a:stCxn id="72" idx="1"/>
            <a:endCxn id="27" idx="0"/>
          </p:cNvCxnSpPr>
          <p:nvPr/>
        </p:nvCxnSpPr>
        <p:spPr>
          <a:xfrm rot="10800000" flipV="1">
            <a:off x="3371068" y="2384883"/>
            <a:ext cx="495511" cy="2499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>
            <a:stCxn id="74" idx="1"/>
            <a:endCxn id="27" idx="0"/>
          </p:cNvCxnSpPr>
          <p:nvPr/>
        </p:nvCxnSpPr>
        <p:spPr>
          <a:xfrm rot="10800000" flipV="1">
            <a:off x="3371068" y="2384883"/>
            <a:ext cx="2929125" cy="2499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>
            <a:stCxn id="76" idx="1"/>
            <a:endCxn id="28" idx="0"/>
          </p:cNvCxnSpPr>
          <p:nvPr/>
        </p:nvCxnSpPr>
        <p:spPr>
          <a:xfrm rot="10800000" flipV="1">
            <a:off x="3371068" y="3248980"/>
            <a:ext cx="2929125" cy="1670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>
            <a:stCxn id="49" idx="1"/>
            <a:endCxn id="29" idx="0"/>
          </p:cNvCxnSpPr>
          <p:nvPr/>
        </p:nvCxnSpPr>
        <p:spPr>
          <a:xfrm rot="10800000" flipV="1">
            <a:off x="1714884" y="3681027"/>
            <a:ext cx="4585309" cy="1203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>
            <a:stCxn id="49" idx="1"/>
            <a:endCxn id="28" idx="0"/>
          </p:cNvCxnSpPr>
          <p:nvPr/>
        </p:nvCxnSpPr>
        <p:spPr>
          <a:xfrm rot="10800000" flipV="1">
            <a:off x="3371068" y="3681028"/>
            <a:ext cx="2929125" cy="1238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angular"/>
          <p:cNvCxnSpPr>
            <a:stCxn id="75" idx="3"/>
            <a:endCxn id="23" idx="3"/>
          </p:cNvCxnSpPr>
          <p:nvPr/>
        </p:nvCxnSpPr>
        <p:spPr>
          <a:xfrm>
            <a:off x="7380312" y="2816932"/>
            <a:ext cx="144016" cy="2420097"/>
          </a:xfrm>
          <a:prstGeom prst="bentConnector3">
            <a:avLst>
              <a:gd name="adj1" fmla="val 2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Flecha derecha"/>
          <p:cNvSpPr/>
          <p:nvPr/>
        </p:nvSpPr>
        <p:spPr>
          <a:xfrm>
            <a:off x="1547664" y="6237312"/>
            <a:ext cx="5328592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5" name="64 CuadroTexto"/>
          <p:cNvSpPr txBox="1"/>
          <p:nvPr/>
        </p:nvSpPr>
        <p:spPr>
          <a:xfrm>
            <a:off x="3131840" y="5877272"/>
            <a:ext cx="1978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HOUSING PROCESS</a:t>
            </a:r>
            <a:endParaRPr lang="es-MX" dirty="0"/>
          </a:p>
        </p:txBody>
      </p:sp>
      <p:cxnSp>
        <p:nvCxnSpPr>
          <p:cNvPr id="67" name="66 Conector recto de flecha"/>
          <p:cNvCxnSpPr>
            <a:stCxn id="49" idx="1"/>
            <a:endCxn id="72" idx="3"/>
          </p:cNvCxnSpPr>
          <p:nvPr/>
        </p:nvCxnSpPr>
        <p:spPr>
          <a:xfrm rot="10800000">
            <a:off x="4946698" y="2384884"/>
            <a:ext cx="135349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 de flecha"/>
          <p:cNvCxnSpPr>
            <a:stCxn id="76" idx="1"/>
            <a:endCxn id="72" idx="3"/>
          </p:cNvCxnSpPr>
          <p:nvPr/>
        </p:nvCxnSpPr>
        <p:spPr>
          <a:xfrm rot="10800000">
            <a:off x="4946698" y="2384884"/>
            <a:ext cx="135349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0" y="6519446"/>
            <a:ext cx="3786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SGA: </a:t>
            </a:r>
            <a:r>
              <a:rPr lang="es-ES" sz="1200" b="1" dirty="0" err="1" smtClean="0"/>
              <a:t>Sponsored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Government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Agency</a:t>
            </a:r>
            <a:r>
              <a:rPr lang="es-ES" sz="1200" b="1" dirty="0" smtClean="0"/>
              <a:t>, FE: </a:t>
            </a:r>
            <a:r>
              <a:rPr lang="es-ES" sz="1200" b="1" dirty="0" err="1" smtClean="0"/>
              <a:t>Financial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Entity</a:t>
            </a:r>
            <a:endParaRPr lang="es-MX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49" grpId="0" animBg="1"/>
      <p:bldP spid="64" grpId="0" animBg="1"/>
      <p:bldP spid="6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3248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Target Market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Specialization</a:t>
            </a:r>
            <a:r>
              <a:rPr lang="en-US" sz="3200" b="1" dirty="0" smtClean="0">
                <a:latin typeface="Times" pitchFamily="-128" charset="0"/>
              </a:rPr>
              <a:t>…</a:t>
            </a:r>
            <a:r>
              <a:rPr lang="en-US" sz="3200" b="1" dirty="0" smtClean="0"/>
              <a:t>what does it do for us?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300163"/>
            <a:ext cx="8132763" cy="1590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/>
              <a:t>Specialization has both significant benefits and disadvantages</a:t>
            </a:r>
            <a:endParaRPr lang="en-US" sz="20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150870" name="Group 342"/>
          <p:cNvGraphicFramePr>
            <a:graphicFrameLocks noGrp="1"/>
          </p:cNvGraphicFramePr>
          <p:nvPr>
            <p:ph sz="half" idx="2"/>
          </p:nvPr>
        </p:nvGraphicFramePr>
        <p:xfrm>
          <a:off x="688975" y="1943100"/>
          <a:ext cx="7900988" cy="4297680"/>
        </p:xfrm>
        <a:graphic>
          <a:graphicData uri="http://schemas.openxmlformats.org/drawingml/2006/table">
            <a:tbl>
              <a:tblPr/>
              <a:tblGrid>
                <a:gridCol w="4130675"/>
                <a:gridCol w="1965325"/>
                <a:gridCol w="1804988"/>
              </a:tblGrid>
              <a:tr h="2952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Banks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Non Traditional Lenders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Average Loan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 US$70,000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US$25,000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Distribution 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Bank branches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Developers, real estate brokers, branches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Origination basis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Multiproduct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Specialized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Developer relationship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Focused on retail 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Construction loan 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" pitchFamily="2" charset="2"/>
                        </a:rPr>
                        <a:t> Individual loan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Borrower’s income segment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Middle-high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Low-middle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Product distribution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Retail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Wholesale&amp; retail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Origination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933450"/>
            <a:ext cx="8132763" cy="2051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High percentage of borrowers consider non-bank financial intermediary as their first contact with the formal financial sector;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Non-formal segment cannot produce formal income evidence</a:t>
            </a:r>
          </a:p>
        </p:txBody>
      </p:sp>
      <p:sp>
        <p:nvSpPr>
          <p:cNvPr id="7172" name="Text Box 45"/>
          <p:cNvSpPr txBox="1">
            <a:spLocks noChangeArrowheads="1"/>
          </p:cNvSpPr>
          <p:nvPr/>
        </p:nvSpPr>
        <p:spPr bwMode="auto">
          <a:xfrm>
            <a:off x="604838" y="4454525"/>
            <a:ext cx="14128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Potential borrower</a:t>
            </a:r>
          </a:p>
        </p:txBody>
      </p:sp>
      <p:sp>
        <p:nvSpPr>
          <p:cNvPr id="7173" name="Text Box 46"/>
          <p:cNvSpPr txBox="1">
            <a:spLocks noChangeArrowheads="1"/>
          </p:cNvSpPr>
          <p:nvPr/>
        </p:nvSpPr>
        <p:spPr bwMode="auto">
          <a:xfrm>
            <a:off x="2341563" y="3786188"/>
            <a:ext cx="119538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Formal</a:t>
            </a:r>
          </a:p>
        </p:txBody>
      </p:sp>
      <p:sp>
        <p:nvSpPr>
          <p:cNvPr id="7174" name="Text Box 47"/>
          <p:cNvSpPr txBox="1">
            <a:spLocks noChangeArrowheads="1"/>
          </p:cNvSpPr>
          <p:nvPr/>
        </p:nvSpPr>
        <p:spPr bwMode="auto">
          <a:xfrm>
            <a:off x="2343150" y="5419725"/>
            <a:ext cx="11953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Informal</a:t>
            </a:r>
          </a:p>
        </p:txBody>
      </p:sp>
      <p:sp>
        <p:nvSpPr>
          <p:cNvPr id="7175" name="Text Box 48"/>
          <p:cNvSpPr txBox="1">
            <a:spLocks noChangeArrowheads="1"/>
          </p:cNvSpPr>
          <p:nvPr/>
        </p:nvSpPr>
        <p:spPr bwMode="auto">
          <a:xfrm>
            <a:off x="3922713" y="3236913"/>
            <a:ext cx="18446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Arial Narrow" pitchFamily="34" charset="0"/>
              </a:rPr>
              <a:t>Payroll evidence (employed)</a:t>
            </a:r>
          </a:p>
        </p:txBody>
      </p:sp>
      <p:sp>
        <p:nvSpPr>
          <p:cNvPr id="7176" name="Text Box 49"/>
          <p:cNvSpPr txBox="1">
            <a:spLocks noChangeArrowheads="1"/>
          </p:cNvSpPr>
          <p:nvPr/>
        </p:nvSpPr>
        <p:spPr bwMode="auto">
          <a:xfrm>
            <a:off x="3922713" y="4024313"/>
            <a:ext cx="18446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Income tax (self-employed)</a:t>
            </a:r>
          </a:p>
        </p:txBody>
      </p:sp>
      <p:sp>
        <p:nvSpPr>
          <p:cNvPr id="7177" name="Text Box 50"/>
          <p:cNvSpPr txBox="1">
            <a:spLocks noChangeArrowheads="1"/>
          </p:cNvSpPr>
          <p:nvPr/>
        </p:nvSpPr>
        <p:spPr bwMode="auto">
          <a:xfrm>
            <a:off x="3895725" y="4978400"/>
            <a:ext cx="1890713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Arial Narrow" pitchFamily="34" charset="0"/>
              </a:rPr>
              <a:t>Income &amp; expense evidence</a:t>
            </a:r>
          </a:p>
        </p:txBody>
      </p:sp>
      <p:sp>
        <p:nvSpPr>
          <p:cNvPr id="7178" name="Text Box 51"/>
          <p:cNvSpPr txBox="1">
            <a:spLocks noChangeArrowheads="1"/>
          </p:cNvSpPr>
          <p:nvPr/>
        </p:nvSpPr>
        <p:spPr bwMode="auto">
          <a:xfrm>
            <a:off x="3895725" y="5772150"/>
            <a:ext cx="18907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Savings</a:t>
            </a:r>
          </a:p>
        </p:txBody>
      </p:sp>
      <p:sp>
        <p:nvSpPr>
          <p:cNvPr id="7179" name="Text Box 52"/>
          <p:cNvSpPr txBox="1">
            <a:spLocks noChangeArrowheads="1"/>
          </p:cNvSpPr>
          <p:nvPr/>
        </p:nvSpPr>
        <p:spPr bwMode="auto">
          <a:xfrm>
            <a:off x="6035675" y="2784475"/>
            <a:ext cx="1012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>
                <a:solidFill>
                  <a:srgbClr val="FFFF00"/>
                </a:solidFill>
                <a:latin typeface="Arial Narrow" pitchFamily="34" charset="0"/>
              </a:rPr>
              <a:t>Bank </a:t>
            </a:r>
            <a:endParaRPr lang="es-ES" sz="2000" b="1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7180" name="Freeform 54"/>
          <p:cNvSpPr>
            <a:spLocks/>
          </p:cNvSpPr>
          <p:nvPr/>
        </p:nvSpPr>
        <p:spPr bwMode="auto">
          <a:xfrm>
            <a:off x="7983538" y="3371850"/>
            <a:ext cx="314325" cy="449263"/>
          </a:xfrm>
          <a:custGeom>
            <a:avLst/>
            <a:gdLst>
              <a:gd name="T0" fmla="*/ 0 w 499"/>
              <a:gd name="T1" fmla="*/ 326 h 481"/>
              <a:gd name="T2" fmla="*/ 60 w 499"/>
              <a:gd name="T3" fmla="*/ 258 h 481"/>
              <a:gd name="T4" fmla="*/ 181 w 499"/>
              <a:gd name="T5" fmla="*/ 404 h 481"/>
              <a:gd name="T6" fmla="*/ 439 w 499"/>
              <a:gd name="T7" fmla="*/ 0 h 481"/>
              <a:gd name="T8" fmla="*/ 499 w 499"/>
              <a:gd name="T9" fmla="*/ 120 h 481"/>
              <a:gd name="T10" fmla="*/ 181 w 499"/>
              <a:gd name="T11" fmla="*/ 481 h 481"/>
              <a:gd name="T12" fmla="*/ 0 w 499"/>
              <a:gd name="T13" fmla="*/ 326 h 4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9"/>
              <a:gd name="T22" fmla="*/ 0 h 481"/>
              <a:gd name="T23" fmla="*/ 499 w 499"/>
              <a:gd name="T24" fmla="*/ 481 h 4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9" h="481">
                <a:moveTo>
                  <a:pt x="0" y="326"/>
                </a:moveTo>
                <a:lnTo>
                  <a:pt x="60" y="258"/>
                </a:lnTo>
                <a:lnTo>
                  <a:pt x="181" y="404"/>
                </a:lnTo>
                <a:lnTo>
                  <a:pt x="439" y="0"/>
                </a:lnTo>
                <a:lnTo>
                  <a:pt x="499" y="120"/>
                </a:lnTo>
                <a:lnTo>
                  <a:pt x="181" y="481"/>
                </a:lnTo>
                <a:lnTo>
                  <a:pt x="0" y="32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1" name="Freeform 55"/>
          <p:cNvSpPr>
            <a:spLocks/>
          </p:cNvSpPr>
          <p:nvPr/>
        </p:nvSpPr>
        <p:spPr bwMode="auto">
          <a:xfrm>
            <a:off x="7983538" y="4159250"/>
            <a:ext cx="314325" cy="449263"/>
          </a:xfrm>
          <a:custGeom>
            <a:avLst/>
            <a:gdLst>
              <a:gd name="T0" fmla="*/ 0 w 499"/>
              <a:gd name="T1" fmla="*/ 326 h 481"/>
              <a:gd name="T2" fmla="*/ 60 w 499"/>
              <a:gd name="T3" fmla="*/ 258 h 481"/>
              <a:gd name="T4" fmla="*/ 181 w 499"/>
              <a:gd name="T5" fmla="*/ 404 h 481"/>
              <a:gd name="T6" fmla="*/ 439 w 499"/>
              <a:gd name="T7" fmla="*/ 0 h 481"/>
              <a:gd name="T8" fmla="*/ 499 w 499"/>
              <a:gd name="T9" fmla="*/ 120 h 481"/>
              <a:gd name="T10" fmla="*/ 181 w 499"/>
              <a:gd name="T11" fmla="*/ 481 h 481"/>
              <a:gd name="T12" fmla="*/ 0 w 499"/>
              <a:gd name="T13" fmla="*/ 326 h 4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9"/>
              <a:gd name="T22" fmla="*/ 0 h 481"/>
              <a:gd name="T23" fmla="*/ 499 w 499"/>
              <a:gd name="T24" fmla="*/ 481 h 4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9" h="481">
                <a:moveTo>
                  <a:pt x="0" y="326"/>
                </a:moveTo>
                <a:lnTo>
                  <a:pt x="60" y="258"/>
                </a:lnTo>
                <a:lnTo>
                  <a:pt x="181" y="404"/>
                </a:lnTo>
                <a:lnTo>
                  <a:pt x="439" y="0"/>
                </a:lnTo>
                <a:lnTo>
                  <a:pt x="499" y="120"/>
                </a:lnTo>
                <a:lnTo>
                  <a:pt x="181" y="481"/>
                </a:lnTo>
                <a:lnTo>
                  <a:pt x="0" y="32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2" name="Freeform 56"/>
          <p:cNvSpPr>
            <a:spLocks/>
          </p:cNvSpPr>
          <p:nvPr/>
        </p:nvSpPr>
        <p:spPr bwMode="auto">
          <a:xfrm>
            <a:off x="7983538" y="5689600"/>
            <a:ext cx="314325" cy="449263"/>
          </a:xfrm>
          <a:custGeom>
            <a:avLst/>
            <a:gdLst>
              <a:gd name="T0" fmla="*/ 0 w 499"/>
              <a:gd name="T1" fmla="*/ 326 h 481"/>
              <a:gd name="T2" fmla="*/ 60 w 499"/>
              <a:gd name="T3" fmla="*/ 258 h 481"/>
              <a:gd name="T4" fmla="*/ 181 w 499"/>
              <a:gd name="T5" fmla="*/ 404 h 481"/>
              <a:gd name="T6" fmla="*/ 439 w 499"/>
              <a:gd name="T7" fmla="*/ 0 h 481"/>
              <a:gd name="T8" fmla="*/ 499 w 499"/>
              <a:gd name="T9" fmla="*/ 120 h 481"/>
              <a:gd name="T10" fmla="*/ 181 w 499"/>
              <a:gd name="T11" fmla="*/ 481 h 481"/>
              <a:gd name="T12" fmla="*/ 0 w 499"/>
              <a:gd name="T13" fmla="*/ 326 h 4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9"/>
              <a:gd name="T22" fmla="*/ 0 h 481"/>
              <a:gd name="T23" fmla="*/ 499 w 499"/>
              <a:gd name="T24" fmla="*/ 481 h 4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9" h="481">
                <a:moveTo>
                  <a:pt x="0" y="326"/>
                </a:moveTo>
                <a:lnTo>
                  <a:pt x="60" y="258"/>
                </a:lnTo>
                <a:lnTo>
                  <a:pt x="181" y="404"/>
                </a:lnTo>
                <a:lnTo>
                  <a:pt x="439" y="0"/>
                </a:lnTo>
                <a:lnTo>
                  <a:pt x="499" y="120"/>
                </a:lnTo>
                <a:lnTo>
                  <a:pt x="181" y="481"/>
                </a:lnTo>
                <a:lnTo>
                  <a:pt x="0" y="32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3" name="Freeform 57"/>
          <p:cNvSpPr>
            <a:spLocks/>
          </p:cNvSpPr>
          <p:nvPr/>
        </p:nvSpPr>
        <p:spPr bwMode="auto">
          <a:xfrm>
            <a:off x="7983538" y="5005388"/>
            <a:ext cx="314325" cy="449262"/>
          </a:xfrm>
          <a:custGeom>
            <a:avLst/>
            <a:gdLst>
              <a:gd name="T0" fmla="*/ 0 w 499"/>
              <a:gd name="T1" fmla="*/ 326 h 481"/>
              <a:gd name="T2" fmla="*/ 60 w 499"/>
              <a:gd name="T3" fmla="*/ 258 h 481"/>
              <a:gd name="T4" fmla="*/ 181 w 499"/>
              <a:gd name="T5" fmla="*/ 404 h 481"/>
              <a:gd name="T6" fmla="*/ 439 w 499"/>
              <a:gd name="T7" fmla="*/ 0 h 481"/>
              <a:gd name="T8" fmla="*/ 499 w 499"/>
              <a:gd name="T9" fmla="*/ 120 h 481"/>
              <a:gd name="T10" fmla="*/ 181 w 499"/>
              <a:gd name="T11" fmla="*/ 481 h 481"/>
              <a:gd name="T12" fmla="*/ 0 w 499"/>
              <a:gd name="T13" fmla="*/ 326 h 4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9"/>
              <a:gd name="T22" fmla="*/ 0 h 481"/>
              <a:gd name="T23" fmla="*/ 499 w 499"/>
              <a:gd name="T24" fmla="*/ 481 h 4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9" h="481">
                <a:moveTo>
                  <a:pt x="0" y="326"/>
                </a:moveTo>
                <a:lnTo>
                  <a:pt x="60" y="258"/>
                </a:lnTo>
                <a:lnTo>
                  <a:pt x="181" y="404"/>
                </a:lnTo>
                <a:lnTo>
                  <a:pt x="439" y="0"/>
                </a:lnTo>
                <a:lnTo>
                  <a:pt x="499" y="120"/>
                </a:lnTo>
                <a:lnTo>
                  <a:pt x="181" y="481"/>
                </a:lnTo>
                <a:lnTo>
                  <a:pt x="0" y="32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4" name="Freeform 58"/>
          <p:cNvSpPr>
            <a:spLocks/>
          </p:cNvSpPr>
          <p:nvPr/>
        </p:nvSpPr>
        <p:spPr bwMode="auto">
          <a:xfrm>
            <a:off x="6375400" y="3381375"/>
            <a:ext cx="314325" cy="449263"/>
          </a:xfrm>
          <a:custGeom>
            <a:avLst/>
            <a:gdLst>
              <a:gd name="T0" fmla="*/ 0 w 499"/>
              <a:gd name="T1" fmla="*/ 326 h 481"/>
              <a:gd name="T2" fmla="*/ 60 w 499"/>
              <a:gd name="T3" fmla="*/ 258 h 481"/>
              <a:gd name="T4" fmla="*/ 181 w 499"/>
              <a:gd name="T5" fmla="*/ 404 h 481"/>
              <a:gd name="T6" fmla="*/ 439 w 499"/>
              <a:gd name="T7" fmla="*/ 0 h 481"/>
              <a:gd name="T8" fmla="*/ 499 w 499"/>
              <a:gd name="T9" fmla="*/ 120 h 481"/>
              <a:gd name="T10" fmla="*/ 181 w 499"/>
              <a:gd name="T11" fmla="*/ 481 h 481"/>
              <a:gd name="T12" fmla="*/ 0 w 499"/>
              <a:gd name="T13" fmla="*/ 326 h 4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9"/>
              <a:gd name="T22" fmla="*/ 0 h 481"/>
              <a:gd name="T23" fmla="*/ 499 w 499"/>
              <a:gd name="T24" fmla="*/ 481 h 4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9" h="481">
                <a:moveTo>
                  <a:pt x="0" y="326"/>
                </a:moveTo>
                <a:lnTo>
                  <a:pt x="60" y="258"/>
                </a:lnTo>
                <a:lnTo>
                  <a:pt x="181" y="404"/>
                </a:lnTo>
                <a:lnTo>
                  <a:pt x="439" y="0"/>
                </a:lnTo>
                <a:lnTo>
                  <a:pt x="499" y="120"/>
                </a:lnTo>
                <a:lnTo>
                  <a:pt x="181" y="481"/>
                </a:lnTo>
                <a:lnTo>
                  <a:pt x="0" y="32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5" name="Freeform 59"/>
          <p:cNvSpPr>
            <a:spLocks/>
          </p:cNvSpPr>
          <p:nvPr/>
        </p:nvSpPr>
        <p:spPr bwMode="auto">
          <a:xfrm>
            <a:off x="6375400" y="4168775"/>
            <a:ext cx="314325" cy="449263"/>
          </a:xfrm>
          <a:custGeom>
            <a:avLst/>
            <a:gdLst>
              <a:gd name="T0" fmla="*/ 0 w 499"/>
              <a:gd name="T1" fmla="*/ 326 h 481"/>
              <a:gd name="T2" fmla="*/ 60 w 499"/>
              <a:gd name="T3" fmla="*/ 258 h 481"/>
              <a:gd name="T4" fmla="*/ 181 w 499"/>
              <a:gd name="T5" fmla="*/ 404 h 481"/>
              <a:gd name="T6" fmla="*/ 439 w 499"/>
              <a:gd name="T7" fmla="*/ 0 h 481"/>
              <a:gd name="T8" fmla="*/ 499 w 499"/>
              <a:gd name="T9" fmla="*/ 120 h 481"/>
              <a:gd name="T10" fmla="*/ 181 w 499"/>
              <a:gd name="T11" fmla="*/ 481 h 481"/>
              <a:gd name="T12" fmla="*/ 0 w 499"/>
              <a:gd name="T13" fmla="*/ 326 h 4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9"/>
              <a:gd name="T22" fmla="*/ 0 h 481"/>
              <a:gd name="T23" fmla="*/ 499 w 499"/>
              <a:gd name="T24" fmla="*/ 481 h 4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9" h="481">
                <a:moveTo>
                  <a:pt x="0" y="326"/>
                </a:moveTo>
                <a:lnTo>
                  <a:pt x="60" y="258"/>
                </a:lnTo>
                <a:lnTo>
                  <a:pt x="181" y="404"/>
                </a:lnTo>
                <a:lnTo>
                  <a:pt x="439" y="0"/>
                </a:lnTo>
                <a:lnTo>
                  <a:pt x="499" y="120"/>
                </a:lnTo>
                <a:lnTo>
                  <a:pt x="181" y="481"/>
                </a:lnTo>
                <a:lnTo>
                  <a:pt x="0" y="32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cxnSp>
        <p:nvCxnSpPr>
          <p:cNvPr id="7186" name="AutoShape 60"/>
          <p:cNvCxnSpPr>
            <a:cxnSpLocks noChangeShapeType="1"/>
            <a:stCxn id="7172" idx="3"/>
            <a:endCxn id="7173" idx="1"/>
          </p:cNvCxnSpPr>
          <p:nvPr/>
        </p:nvCxnSpPr>
        <p:spPr bwMode="auto">
          <a:xfrm flipV="1">
            <a:off x="2017713" y="3989388"/>
            <a:ext cx="323850" cy="8207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187" name="AutoShape 61"/>
          <p:cNvCxnSpPr>
            <a:cxnSpLocks noChangeShapeType="1"/>
            <a:stCxn id="7172" idx="3"/>
            <a:endCxn id="7174" idx="1"/>
          </p:cNvCxnSpPr>
          <p:nvPr/>
        </p:nvCxnSpPr>
        <p:spPr bwMode="auto">
          <a:xfrm>
            <a:off x="2017713" y="4810125"/>
            <a:ext cx="325437" cy="812800"/>
          </a:xfrm>
          <a:prstGeom prst="bentConnector3">
            <a:avLst>
              <a:gd name="adj1" fmla="val 497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188" name="AutoShape 62"/>
          <p:cNvCxnSpPr>
            <a:cxnSpLocks noChangeShapeType="1"/>
            <a:stCxn id="7173" idx="3"/>
            <a:endCxn id="7175" idx="1"/>
          </p:cNvCxnSpPr>
          <p:nvPr/>
        </p:nvCxnSpPr>
        <p:spPr bwMode="auto">
          <a:xfrm flipV="1">
            <a:off x="3536950" y="3592513"/>
            <a:ext cx="385763" cy="396875"/>
          </a:xfrm>
          <a:prstGeom prst="bentConnector3">
            <a:avLst>
              <a:gd name="adj1" fmla="val 497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189" name="AutoShape 63"/>
          <p:cNvCxnSpPr>
            <a:cxnSpLocks noChangeShapeType="1"/>
            <a:stCxn id="7173" idx="3"/>
            <a:endCxn id="7176" idx="1"/>
          </p:cNvCxnSpPr>
          <p:nvPr/>
        </p:nvCxnSpPr>
        <p:spPr bwMode="auto">
          <a:xfrm>
            <a:off x="3536950" y="3989388"/>
            <a:ext cx="385763" cy="390525"/>
          </a:xfrm>
          <a:prstGeom prst="bentConnector3">
            <a:avLst>
              <a:gd name="adj1" fmla="val 497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190" name="AutoShape 64"/>
          <p:cNvCxnSpPr>
            <a:cxnSpLocks noChangeShapeType="1"/>
            <a:stCxn id="7174" idx="3"/>
            <a:endCxn id="7177" idx="1"/>
          </p:cNvCxnSpPr>
          <p:nvPr/>
        </p:nvCxnSpPr>
        <p:spPr bwMode="auto">
          <a:xfrm flipV="1">
            <a:off x="3538538" y="5334000"/>
            <a:ext cx="357187" cy="288925"/>
          </a:xfrm>
          <a:prstGeom prst="bentConnector3">
            <a:avLst>
              <a:gd name="adj1" fmla="val 497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191" name="AutoShape 65"/>
          <p:cNvCxnSpPr>
            <a:cxnSpLocks noChangeShapeType="1"/>
            <a:stCxn id="7174" idx="3"/>
            <a:endCxn id="7178" idx="1"/>
          </p:cNvCxnSpPr>
          <p:nvPr/>
        </p:nvCxnSpPr>
        <p:spPr bwMode="auto">
          <a:xfrm>
            <a:off x="3538538" y="5622925"/>
            <a:ext cx="357187" cy="352425"/>
          </a:xfrm>
          <a:prstGeom prst="bentConnector3">
            <a:avLst>
              <a:gd name="adj1" fmla="val 497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192" name="Text Box 52"/>
          <p:cNvSpPr txBox="1">
            <a:spLocks noChangeArrowheads="1"/>
          </p:cNvSpPr>
          <p:nvPr/>
        </p:nvSpPr>
        <p:spPr bwMode="auto">
          <a:xfrm>
            <a:off x="7086600" y="2543175"/>
            <a:ext cx="195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600" b="1">
                <a:solidFill>
                  <a:srgbClr val="FFFF00"/>
                </a:solidFill>
                <a:latin typeface="Arial Narrow" pitchFamily="34" charset="0"/>
              </a:rPr>
              <a:t>Non- Bank</a:t>
            </a:r>
          </a:p>
          <a:p>
            <a:pPr algn="ctr"/>
            <a:r>
              <a:rPr lang="es-MX" sz="1600" b="1">
                <a:solidFill>
                  <a:srgbClr val="FFFF00"/>
                </a:solidFill>
                <a:latin typeface="Arial Narrow" pitchFamily="34" charset="0"/>
              </a:rPr>
              <a:t>Financial Intermediary </a:t>
            </a:r>
            <a:endParaRPr lang="es-ES" sz="1600" b="1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14413"/>
            <a:ext cx="8128000" cy="4525962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/>
          </a:bodyPr>
          <a:lstStyle/>
          <a:p>
            <a:pPr defTabSz="971550">
              <a:tabLst>
                <a:tab pos="3714750" algn="l"/>
              </a:tabLst>
            </a:pPr>
            <a:r>
              <a:rPr lang="en-US" sz="2400" dirty="0" smtClean="0"/>
              <a:t>The mortgage origination and servicing  processes in Mexico are </a:t>
            </a:r>
            <a:r>
              <a:rPr lang="en-US" sz="2400" b="1" dirty="0" smtClean="0">
                <a:solidFill>
                  <a:srgbClr val="FFFF00"/>
                </a:solidFill>
              </a:rPr>
              <a:t>similar</a:t>
            </a:r>
            <a:r>
              <a:rPr lang="en-US" sz="2400" dirty="0" smtClean="0"/>
              <a:t> to the US processes.</a:t>
            </a:r>
          </a:p>
          <a:p>
            <a:pPr defTabSz="971550">
              <a:tabLst>
                <a:tab pos="3714750" algn="l"/>
              </a:tabLst>
            </a:pPr>
            <a:r>
              <a:rPr lang="en-US" sz="2400" dirty="0" smtClean="0"/>
              <a:t>During the early 1960’s most Latin-American countries received technical aid to start their own </a:t>
            </a:r>
            <a:r>
              <a:rPr lang="en-US" sz="2400" b="1" dirty="0" smtClean="0">
                <a:solidFill>
                  <a:srgbClr val="FFFF00"/>
                </a:solidFill>
              </a:rPr>
              <a:t>Savings &amp; Loans systems</a:t>
            </a:r>
            <a:r>
              <a:rPr lang="en-US" sz="2400" dirty="0" smtClean="0"/>
              <a:t>, this set the basis for their mortgage operations.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8350" y="3070225"/>
            <a:ext cx="7648575" cy="3194050"/>
            <a:chOff x="484" y="1682"/>
            <a:chExt cx="4818" cy="201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99" y="2031"/>
              <a:ext cx="4186" cy="479"/>
              <a:chOff x="799" y="2031"/>
              <a:chExt cx="4186" cy="479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799" y="2031"/>
                <a:ext cx="4186" cy="479"/>
                <a:chOff x="799" y="2031"/>
                <a:chExt cx="4186" cy="479"/>
              </a:xfrm>
            </p:grpSpPr>
            <p:sp>
              <p:nvSpPr>
                <p:cNvPr id="8225" name="Rectangle 7"/>
                <p:cNvSpPr>
                  <a:spLocks noChangeArrowheads="1"/>
                </p:cNvSpPr>
                <p:nvPr/>
              </p:nvSpPr>
              <p:spPr bwMode="auto">
                <a:xfrm>
                  <a:off x="799" y="2036"/>
                  <a:ext cx="729" cy="474"/>
                </a:xfrm>
                <a:prstGeom prst="rect">
                  <a:avLst/>
                </a:prstGeom>
                <a:noFill/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/>
                  <a:r>
                    <a:rPr lang="en-US" sz="1400">
                      <a:latin typeface="Arial" charset="0"/>
                    </a:rPr>
                    <a:t>Loan</a:t>
                  </a:r>
                </a:p>
                <a:p>
                  <a:pPr algn="ctr"/>
                  <a:r>
                    <a:rPr lang="en-US" sz="1400">
                      <a:latin typeface="Arial" charset="0"/>
                    </a:rPr>
                    <a:t>application</a:t>
                  </a:r>
                </a:p>
                <a:p>
                  <a:pPr algn="ctr" eaLnBrk="1" hangingPunct="1"/>
                  <a:endParaRPr lang="en-US" sz="1400">
                    <a:latin typeface="Arial" charset="0"/>
                  </a:endParaRPr>
                </a:p>
              </p:txBody>
            </p:sp>
            <p:sp>
              <p:nvSpPr>
                <p:cNvPr id="8226" name="Rectangle 8"/>
                <p:cNvSpPr>
                  <a:spLocks noChangeArrowheads="1"/>
                </p:cNvSpPr>
                <p:nvPr/>
              </p:nvSpPr>
              <p:spPr bwMode="auto">
                <a:xfrm>
                  <a:off x="1662" y="2031"/>
                  <a:ext cx="732" cy="474"/>
                </a:xfrm>
                <a:prstGeom prst="rect">
                  <a:avLst/>
                </a:prstGeom>
                <a:noFill/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/>
                  <a:r>
                    <a:rPr lang="en-US" sz="1400">
                      <a:latin typeface="Arial" charset="0"/>
                    </a:rPr>
                    <a:t>Loan</a:t>
                  </a:r>
                </a:p>
                <a:p>
                  <a:pPr algn="ctr"/>
                  <a:r>
                    <a:rPr lang="en-US" sz="1400">
                      <a:latin typeface="Arial" charset="0"/>
                    </a:rPr>
                    <a:t>processing</a:t>
                  </a:r>
                </a:p>
                <a:p>
                  <a:pPr algn="ctr" eaLnBrk="1" hangingPunct="1"/>
                  <a:endParaRPr lang="en-US" sz="1400">
                    <a:latin typeface="Arial" charset="0"/>
                  </a:endParaRPr>
                </a:p>
              </p:txBody>
            </p:sp>
            <p:sp>
              <p:nvSpPr>
                <p:cNvPr id="8227" name="Rectangle 9"/>
                <p:cNvSpPr>
                  <a:spLocks noChangeArrowheads="1"/>
                </p:cNvSpPr>
                <p:nvPr/>
              </p:nvSpPr>
              <p:spPr bwMode="auto">
                <a:xfrm>
                  <a:off x="2525" y="2031"/>
                  <a:ext cx="738" cy="474"/>
                </a:xfrm>
                <a:prstGeom prst="rect">
                  <a:avLst/>
                </a:prstGeom>
                <a:noFill/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/>
                  <a:r>
                    <a:rPr lang="en-US" sz="1400">
                      <a:latin typeface="Arial" charset="0"/>
                    </a:rPr>
                    <a:t>Loan</a:t>
                  </a:r>
                </a:p>
                <a:p>
                  <a:pPr algn="ctr"/>
                  <a:r>
                    <a:rPr lang="en-US" sz="1400">
                      <a:latin typeface="Arial" charset="0"/>
                    </a:rPr>
                    <a:t>underwriting</a:t>
                  </a:r>
                </a:p>
                <a:p>
                  <a:pPr algn="ctr" eaLnBrk="1" hangingPunct="1"/>
                  <a:endParaRPr lang="en-US" sz="1400">
                    <a:latin typeface="Arial" charset="0"/>
                  </a:endParaRPr>
                </a:p>
              </p:txBody>
            </p:sp>
            <p:sp>
              <p:nvSpPr>
                <p:cNvPr id="8228" name="Rectangle 10"/>
                <p:cNvSpPr>
                  <a:spLocks noChangeArrowheads="1"/>
                </p:cNvSpPr>
                <p:nvPr/>
              </p:nvSpPr>
              <p:spPr bwMode="auto">
                <a:xfrm>
                  <a:off x="3402" y="2031"/>
                  <a:ext cx="721" cy="474"/>
                </a:xfrm>
                <a:prstGeom prst="rect">
                  <a:avLst/>
                </a:prstGeom>
                <a:noFill/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/>
                  <a:r>
                    <a:rPr lang="en-US" sz="1400">
                      <a:latin typeface="Arial" charset="0"/>
                    </a:rPr>
                    <a:t>Loan</a:t>
                  </a:r>
                </a:p>
                <a:p>
                  <a:pPr algn="ctr"/>
                  <a:r>
                    <a:rPr lang="en-US" sz="1400">
                      <a:latin typeface="Arial" charset="0"/>
                    </a:rPr>
                    <a:t>closing</a:t>
                  </a:r>
                </a:p>
                <a:p>
                  <a:pPr algn="ctr" eaLnBrk="1" hangingPunct="1"/>
                  <a:endParaRPr lang="en-US" sz="1400">
                    <a:latin typeface="Arial" charset="0"/>
                  </a:endParaRPr>
                </a:p>
              </p:txBody>
            </p:sp>
            <p:sp>
              <p:nvSpPr>
                <p:cNvPr id="8229" name="Rectangle 11"/>
                <p:cNvSpPr>
                  <a:spLocks noChangeArrowheads="1"/>
                </p:cNvSpPr>
                <p:nvPr/>
              </p:nvSpPr>
              <p:spPr bwMode="auto">
                <a:xfrm>
                  <a:off x="4266" y="2031"/>
                  <a:ext cx="719" cy="464"/>
                </a:xfrm>
                <a:prstGeom prst="rect">
                  <a:avLst/>
                </a:prstGeom>
                <a:noFill/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/>
                  <a:r>
                    <a:rPr lang="en-US" sz="1400">
                      <a:latin typeface="Arial" charset="0"/>
                    </a:rPr>
                    <a:t>Loan</a:t>
                  </a:r>
                </a:p>
                <a:p>
                  <a:pPr algn="ctr"/>
                  <a:r>
                    <a:rPr lang="en-US" sz="1400">
                      <a:latin typeface="Arial" charset="0"/>
                    </a:rPr>
                    <a:t>post closing</a:t>
                  </a:r>
                </a:p>
                <a:p>
                  <a:pPr algn="ctr" eaLnBrk="1" hangingPunct="1"/>
                  <a:endParaRPr lang="en-US" sz="1400">
                    <a:latin typeface="Arial" charset="0"/>
                  </a:endParaRPr>
                </a:p>
              </p:txBody>
            </p:sp>
          </p:grpSp>
          <p:sp>
            <p:nvSpPr>
              <p:cNvPr id="8221" name="Line 12"/>
              <p:cNvSpPr>
                <a:spLocks noChangeShapeType="1"/>
              </p:cNvSpPr>
              <p:nvPr/>
            </p:nvSpPr>
            <p:spPr bwMode="auto">
              <a:xfrm>
                <a:off x="1537" y="2271"/>
                <a:ext cx="118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222" name="Line 13"/>
              <p:cNvSpPr>
                <a:spLocks noChangeShapeType="1"/>
              </p:cNvSpPr>
              <p:nvPr/>
            </p:nvSpPr>
            <p:spPr bwMode="auto">
              <a:xfrm>
                <a:off x="2396" y="2271"/>
                <a:ext cx="118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223" name="Line 14"/>
              <p:cNvSpPr>
                <a:spLocks noChangeShapeType="1"/>
              </p:cNvSpPr>
              <p:nvPr/>
            </p:nvSpPr>
            <p:spPr bwMode="auto">
              <a:xfrm>
                <a:off x="3266" y="2271"/>
                <a:ext cx="118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224" name="Line 15"/>
              <p:cNvSpPr>
                <a:spLocks noChangeShapeType="1"/>
              </p:cNvSpPr>
              <p:nvPr/>
            </p:nvSpPr>
            <p:spPr bwMode="auto">
              <a:xfrm>
                <a:off x="4130" y="2271"/>
                <a:ext cx="118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809" y="3148"/>
              <a:ext cx="4186" cy="479"/>
              <a:chOff x="809" y="3148"/>
              <a:chExt cx="4186" cy="479"/>
            </a:xfrm>
          </p:grpSpPr>
          <p:grpSp>
            <p:nvGrpSpPr>
              <p:cNvPr id="6" name="Group 17"/>
              <p:cNvGrpSpPr>
                <a:grpSpLocks/>
              </p:cNvGrpSpPr>
              <p:nvPr/>
            </p:nvGrpSpPr>
            <p:grpSpPr bwMode="auto">
              <a:xfrm>
                <a:off x="809" y="3148"/>
                <a:ext cx="4186" cy="479"/>
                <a:chOff x="809" y="3148"/>
                <a:chExt cx="4186" cy="479"/>
              </a:xfrm>
            </p:grpSpPr>
            <p:sp>
              <p:nvSpPr>
                <p:cNvPr id="8215" name="Rectangle 18"/>
                <p:cNvSpPr>
                  <a:spLocks noChangeArrowheads="1"/>
                </p:cNvSpPr>
                <p:nvPr/>
              </p:nvSpPr>
              <p:spPr bwMode="auto">
                <a:xfrm>
                  <a:off x="809" y="3153"/>
                  <a:ext cx="729" cy="474"/>
                </a:xfrm>
                <a:prstGeom prst="rect">
                  <a:avLst/>
                </a:prstGeom>
                <a:noFill/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/>
                  <a:r>
                    <a:rPr lang="en-US" sz="1400">
                      <a:latin typeface="Arial" charset="0"/>
                    </a:rPr>
                    <a:t>Payment</a:t>
                  </a:r>
                </a:p>
                <a:p>
                  <a:pPr algn="ctr"/>
                  <a:r>
                    <a:rPr lang="en-US" sz="1400">
                      <a:latin typeface="Arial" charset="0"/>
                    </a:rPr>
                    <a:t>reception</a:t>
                  </a:r>
                </a:p>
                <a:p>
                  <a:pPr algn="ctr" eaLnBrk="1" hangingPunct="1"/>
                  <a:endParaRPr lang="en-US" sz="1400">
                    <a:latin typeface="Arial" charset="0"/>
                  </a:endParaRPr>
                </a:p>
              </p:txBody>
            </p:sp>
            <p:sp>
              <p:nvSpPr>
                <p:cNvPr id="8216" name="Rectangle 19"/>
                <p:cNvSpPr>
                  <a:spLocks noChangeArrowheads="1"/>
                </p:cNvSpPr>
                <p:nvPr/>
              </p:nvSpPr>
              <p:spPr bwMode="auto">
                <a:xfrm>
                  <a:off x="1672" y="3148"/>
                  <a:ext cx="732" cy="474"/>
                </a:xfrm>
                <a:prstGeom prst="rect">
                  <a:avLst/>
                </a:prstGeom>
                <a:noFill/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/>
                  <a:r>
                    <a:rPr lang="en-US" sz="1400">
                      <a:latin typeface="Arial" charset="0"/>
                    </a:rPr>
                    <a:t> </a:t>
                  </a:r>
                </a:p>
                <a:p>
                  <a:pPr algn="ctr"/>
                  <a:r>
                    <a:rPr lang="en-US" sz="1400">
                      <a:latin typeface="Arial" charset="0"/>
                    </a:rPr>
                    <a:t>Collection</a:t>
                  </a:r>
                </a:p>
                <a:p>
                  <a:pPr algn="ctr" eaLnBrk="1" hangingPunct="1"/>
                  <a:endParaRPr lang="en-US" sz="1400">
                    <a:latin typeface="Arial" charset="0"/>
                  </a:endParaRPr>
                </a:p>
              </p:txBody>
            </p:sp>
            <p:sp>
              <p:nvSpPr>
                <p:cNvPr id="8217" name="Rectangle 20"/>
                <p:cNvSpPr>
                  <a:spLocks noChangeArrowheads="1"/>
                </p:cNvSpPr>
                <p:nvPr/>
              </p:nvSpPr>
              <p:spPr bwMode="auto">
                <a:xfrm>
                  <a:off x="2536" y="3148"/>
                  <a:ext cx="787" cy="474"/>
                </a:xfrm>
                <a:prstGeom prst="rect">
                  <a:avLst/>
                </a:prstGeom>
                <a:noFill/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/>
                  <a:r>
                    <a:rPr lang="en-US" sz="1400">
                      <a:latin typeface="Arial" charset="0"/>
                    </a:rPr>
                    <a:t>Record</a:t>
                  </a:r>
                </a:p>
                <a:p>
                  <a:pPr algn="ctr"/>
                  <a:r>
                    <a:rPr lang="en-US" sz="1400">
                      <a:latin typeface="Arial" charset="0"/>
                    </a:rPr>
                    <a:t>maintenance</a:t>
                  </a:r>
                </a:p>
                <a:p>
                  <a:pPr algn="ctr" eaLnBrk="1" hangingPunct="1"/>
                  <a:endParaRPr lang="en-US" sz="1400">
                    <a:latin typeface="Arial" charset="0"/>
                  </a:endParaRPr>
                </a:p>
              </p:txBody>
            </p:sp>
            <p:sp>
              <p:nvSpPr>
                <p:cNvPr id="8218" name="Rectangle 21"/>
                <p:cNvSpPr>
                  <a:spLocks noChangeArrowheads="1"/>
                </p:cNvSpPr>
                <p:nvPr/>
              </p:nvSpPr>
              <p:spPr bwMode="auto">
                <a:xfrm>
                  <a:off x="3412" y="3148"/>
                  <a:ext cx="721" cy="474"/>
                </a:xfrm>
                <a:prstGeom prst="rect">
                  <a:avLst/>
                </a:prstGeom>
                <a:noFill/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/>
                  <a:r>
                    <a:rPr lang="en-US" sz="1400">
                      <a:latin typeface="Arial" charset="0"/>
                    </a:rPr>
                    <a:t>Investor</a:t>
                  </a:r>
                </a:p>
                <a:p>
                  <a:pPr algn="ctr"/>
                  <a:r>
                    <a:rPr lang="en-US" sz="1400">
                      <a:latin typeface="Arial" charset="0"/>
                    </a:rPr>
                    <a:t>reporting</a:t>
                  </a:r>
                </a:p>
                <a:p>
                  <a:pPr algn="ctr"/>
                  <a:r>
                    <a:rPr lang="en-US" sz="1400">
                      <a:latin typeface="Arial" charset="0"/>
                    </a:rPr>
                    <a:t> </a:t>
                  </a:r>
                </a:p>
              </p:txBody>
            </p:sp>
            <p:sp>
              <p:nvSpPr>
                <p:cNvPr id="8219" name="Rectangle 22"/>
                <p:cNvSpPr>
                  <a:spLocks noChangeArrowheads="1"/>
                </p:cNvSpPr>
                <p:nvPr/>
              </p:nvSpPr>
              <p:spPr bwMode="auto">
                <a:xfrm>
                  <a:off x="4276" y="3148"/>
                  <a:ext cx="719" cy="474"/>
                </a:xfrm>
                <a:prstGeom prst="rect">
                  <a:avLst/>
                </a:prstGeom>
                <a:noFill/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/>
                  <a:r>
                    <a:rPr lang="en-US" sz="1400">
                      <a:latin typeface="Arial" charset="0"/>
                    </a:rPr>
                    <a:t>Loan</a:t>
                  </a:r>
                </a:p>
                <a:p>
                  <a:pPr algn="ctr"/>
                  <a:r>
                    <a:rPr lang="en-US" sz="1400">
                      <a:latin typeface="Arial" charset="0"/>
                    </a:rPr>
                    <a:t>payoff</a:t>
                  </a:r>
                </a:p>
                <a:p>
                  <a:pPr algn="ctr" eaLnBrk="1" hangingPunct="1"/>
                  <a:endParaRPr lang="en-US" sz="1400">
                    <a:latin typeface="Arial" charset="0"/>
                  </a:endParaRPr>
                </a:p>
              </p:txBody>
            </p:sp>
          </p:grpSp>
          <p:sp>
            <p:nvSpPr>
              <p:cNvPr id="8211" name="Line 23"/>
              <p:cNvSpPr>
                <a:spLocks noChangeShapeType="1"/>
              </p:cNvSpPr>
              <p:nvPr/>
            </p:nvSpPr>
            <p:spPr bwMode="auto">
              <a:xfrm>
                <a:off x="1547" y="3388"/>
                <a:ext cx="118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212" name="Line 24"/>
              <p:cNvSpPr>
                <a:spLocks noChangeShapeType="1"/>
              </p:cNvSpPr>
              <p:nvPr/>
            </p:nvSpPr>
            <p:spPr bwMode="auto">
              <a:xfrm>
                <a:off x="2406" y="3388"/>
                <a:ext cx="118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213" name="Line 25"/>
              <p:cNvSpPr>
                <a:spLocks noChangeShapeType="1"/>
              </p:cNvSpPr>
              <p:nvPr/>
            </p:nvSpPr>
            <p:spPr bwMode="auto">
              <a:xfrm>
                <a:off x="3276" y="3388"/>
                <a:ext cx="118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214" name="Line 26"/>
              <p:cNvSpPr>
                <a:spLocks noChangeShapeType="1"/>
              </p:cNvSpPr>
              <p:nvPr/>
            </p:nvSpPr>
            <p:spPr bwMode="auto">
              <a:xfrm>
                <a:off x="4140" y="3388"/>
                <a:ext cx="118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8199" name="Line 27"/>
            <p:cNvSpPr>
              <a:spLocks noChangeShapeType="1"/>
            </p:cNvSpPr>
            <p:nvPr/>
          </p:nvSpPr>
          <p:spPr bwMode="auto">
            <a:xfrm flipV="1">
              <a:off x="487" y="2260"/>
              <a:ext cx="309" cy="1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0" name="Line 28"/>
            <p:cNvSpPr>
              <a:spLocks noChangeShapeType="1"/>
            </p:cNvSpPr>
            <p:nvPr/>
          </p:nvSpPr>
          <p:spPr bwMode="auto">
            <a:xfrm flipV="1">
              <a:off x="492" y="2828"/>
              <a:ext cx="4792" cy="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1" name="Line 29"/>
            <p:cNvSpPr>
              <a:spLocks noChangeShapeType="1"/>
            </p:cNvSpPr>
            <p:nvPr/>
          </p:nvSpPr>
          <p:spPr bwMode="auto">
            <a:xfrm flipV="1">
              <a:off x="4993" y="2260"/>
              <a:ext cx="309" cy="1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2" name="Line 30"/>
            <p:cNvSpPr>
              <a:spLocks noChangeShapeType="1"/>
            </p:cNvSpPr>
            <p:nvPr/>
          </p:nvSpPr>
          <p:spPr bwMode="auto">
            <a:xfrm>
              <a:off x="5292" y="2252"/>
              <a:ext cx="0" cy="56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3" name="Line 31"/>
            <p:cNvSpPr>
              <a:spLocks noChangeShapeType="1"/>
            </p:cNvSpPr>
            <p:nvPr/>
          </p:nvSpPr>
          <p:spPr bwMode="auto">
            <a:xfrm flipV="1">
              <a:off x="5004" y="3377"/>
              <a:ext cx="288" cy="1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4" name="Line 32"/>
            <p:cNvSpPr>
              <a:spLocks noChangeShapeType="1"/>
            </p:cNvSpPr>
            <p:nvPr/>
          </p:nvSpPr>
          <p:spPr bwMode="auto">
            <a:xfrm flipV="1">
              <a:off x="487" y="3377"/>
              <a:ext cx="309" cy="1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5" name="Line 33"/>
            <p:cNvSpPr>
              <a:spLocks noChangeShapeType="1"/>
            </p:cNvSpPr>
            <p:nvPr/>
          </p:nvSpPr>
          <p:spPr bwMode="auto">
            <a:xfrm>
              <a:off x="484" y="2820"/>
              <a:ext cx="0" cy="56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6" name="Rectangle 34"/>
            <p:cNvSpPr>
              <a:spLocks noChangeArrowheads="1"/>
            </p:cNvSpPr>
            <p:nvPr/>
          </p:nvSpPr>
          <p:spPr bwMode="auto">
            <a:xfrm>
              <a:off x="680" y="1934"/>
              <a:ext cx="4424" cy="644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207" name="Rectangle 35"/>
            <p:cNvSpPr>
              <a:spLocks noChangeArrowheads="1"/>
            </p:cNvSpPr>
            <p:nvPr/>
          </p:nvSpPr>
          <p:spPr bwMode="auto">
            <a:xfrm>
              <a:off x="680" y="3050"/>
              <a:ext cx="4424" cy="644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208" name="Rectangle 36"/>
            <p:cNvSpPr>
              <a:spLocks noChangeArrowheads="1"/>
            </p:cNvSpPr>
            <p:nvPr/>
          </p:nvSpPr>
          <p:spPr bwMode="auto">
            <a:xfrm>
              <a:off x="686" y="1682"/>
              <a:ext cx="81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latin typeface="Arial" charset="0"/>
                </a:rPr>
                <a:t>Origination</a:t>
              </a:r>
            </a:p>
          </p:txBody>
        </p:sp>
        <p:sp>
          <p:nvSpPr>
            <p:cNvPr id="8209" name="Rectangle 37"/>
            <p:cNvSpPr>
              <a:spLocks noChangeArrowheads="1"/>
            </p:cNvSpPr>
            <p:nvPr/>
          </p:nvSpPr>
          <p:spPr bwMode="auto">
            <a:xfrm>
              <a:off x="722" y="2810"/>
              <a:ext cx="71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latin typeface="Arial" charset="0"/>
                </a:rPr>
                <a:t>Servicing</a:t>
              </a:r>
            </a:p>
          </p:txBody>
        </p:sp>
      </p:grpSp>
      <p:sp>
        <p:nvSpPr>
          <p:cNvPr id="8196" name="Rectangle 39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Origination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Credit Bureau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00125"/>
            <a:ext cx="8461375" cy="3038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/>
              <a:t>Non-bank financial intermediary’s loan application requests </a:t>
            </a:r>
            <a:r>
              <a:rPr lang="en-US" sz="2400" b="1" dirty="0" smtClean="0">
                <a:solidFill>
                  <a:srgbClr val="FFFF00"/>
                </a:solidFill>
              </a:rPr>
              <a:t>credit bureau</a:t>
            </a:r>
            <a:r>
              <a:rPr lang="en-US" sz="2400" dirty="0" smtClean="0"/>
              <a:t> information;</a:t>
            </a:r>
          </a:p>
          <a:p>
            <a:r>
              <a:rPr lang="en-US" sz="2400" dirty="0" smtClean="0"/>
              <a:t>Historical CB information is </a:t>
            </a:r>
            <a:r>
              <a:rPr lang="en-US" sz="2400" b="1" dirty="0" smtClean="0">
                <a:solidFill>
                  <a:srgbClr val="FFFF00"/>
                </a:solidFill>
              </a:rPr>
              <a:t>critical</a:t>
            </a:r>
            <a:r>
              <a:rPr lang="en-US" sz="2400" dirty="0" smtClean="0"/>
              <a:t> to produce a reliable </a:t>
            </a:r>
            <a:r>
              <a:rPr lang="en-US" sz="2400" b="1" dirty="0" smtClean="0">
                <a:solidFill>
                  <a:srgbClr val="FFFF00"/>
                </a:solidFill>
              </a:rPr>
              <a:t>credit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scoring</a:t>
            </a:r>
            <a:r>
              <a:rPr lang="en-US" sz="2400" dirty="0" smtClean="0"/>
              <a:t> model since origination information in the informal market is unreliable and at times unavailable;</a:t>
            </a:r>
          </a:p>
          <a:p>
            <a:r>
              <a:rPr lang="en-US" sz="2400" dirty="0" smtClean="0"/>
              <a:t>Behavior Score is best alternative in informal sector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27075" y="4475169"/>
            <a:ext cx="126047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Arial Narrow" pitchFamily="34" charset="0"/>
              </a:rPr>
              <a:t>NB FI origination branch</a:t>
            </a:r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2236788" y="4359281"/>
            <a:ext cx="1597025" cy="1160463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Credit Bureau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4206875" y="4613281"/>
            <a:ext cx="126047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Arial Narrow" pitchFamily="34" charset="0"/>
              </a:rPr>
              <a:t>NB FI Credit Score</a:t>
            </a:r>
          </a:p>
        </p:txBody>
      </p:sp>
      <p:sp>
        <p:nvSpPr>
          <p:cNvPr id="9223" name="AutoShape 10"/>
          <p:cNvSpPr>
            <a:spLocks noChangeArrowheads="1"/>
          </p:cNvSpPr>
          <p:nvPr/>
        </p:nvSpPr>
        <p:spPr bwMode="auto">
          <a:xfrm>
            <a:off x="5849938" y="4357694"/>
            <a:ext cx="1597025" cy="1160462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SGA Credit</a:t>
            </a:r>
            <a:endParaRPr lang="en-US" sz="1800" dirty="0"/>
          </a:p>
          <a:p>
            <a:pPr algn="ctr"/>
            <a:r>
              <a:rPr lang="en-US" sz="1800" dirty="0"/>
              <a:t> Score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7670800" y="4613281"/>
            <a:ext cx="1260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Arial Narrow" pitchFamily="34" charset="0"/>
              </a:rPr>
              <a:t>Request Funds</a:t>
            </a:r>
          </a:p>
        </p:txBody>
      </p:sp>
      <p:cxnSp>
        <p:nvCxnSpPr>
          <p:cNvPr id="9225" name="AutoShape 12"/>
          <p:cNvCxnSpPr>
            <a:cxnSpLocks noChangeShapeType="1"/>
            <a:stCxn id="9220" idx="3"/>
            <a:endCxn id="9221" idx="1"/>
          </p:cNvCxnSpPr>
          <p:nvPr/>
        </p:nvCxnSpPr>
        <p:spPr bwMode="auto">
          <a:xfrm>
            <a:off x="1987550" y="4937131"/>
            <a:ext cx="249238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6" name="AutoShape 13"/>
          <p:cNvCxnSpPr>
            <a:cxnSpLocks noChangeShapeType="1"/>
            <a:stCxn id="9221" idx="3"/>
            <a:endCxn id="9222" idx="1"/>
          </p:cNvCxnSpPr>
          <p:nvPr/>
        </p:nvCxnSpPr>
        <p:spPr bwMode="auto">
          <a:xfrm flipV="1">
            <a:off x="3833813" y="4937131"/>
            <a:ext cx="37306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7" name="AutoShape 14"/>
          <p:cNvCxnSpPr>
            <a:cxnSpLocks noChangeShapeType="1"/>
            <a:stCxn id="9222" idx="3"/>
            <a:endCxn id="9223" idx="1"/>
          </p:cNvCxnSpPr>
          <p:nvPr/>
        </p:nvCxnSpPr>
        <p:spPr bwMode="auto">
          <a:xfrm>
            <a:off x="5467350" y="4937131"/>
            <a:ext cx="382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8" name="AutoShape 15"/>
          <p:cNvCxnSpPr>
            <a:cxnSpLocks noChangeShapeType="1"/>
            <a:stCxn id="9223" idx="3"/>
            <a:endCxn id="9224" idx="1"/>
          </p:cNvCxnSpPr>
          <p:nvPr/>
        </p:nvCxnSpPr>
        <p:spPr bwMode="auto">
          <a:xfrm>
            <a:off x="7446963" y="4938719"/>
            <a:ext cx="2238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" name="12 Rectángulo"/>
          <p:cNvSpPr/>
          <p:nvPr/>
        </p:nvSpPr>
        <p:spPr>
          <a:xfrm>
            <a:off x="279400" y="6172200"/>
            <a:ext cx="86487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1200" dirty="0">
                <a:latin typeface="+mn-lt"/>
              </a:rPr>
              <a:t>NB FI – Non </a:t>
            </a:r>
            <a:r>
              <a:rPr lang="es-MX" sz="1200" dirty="0" err="1">
                <a:latin typeface="+mn-lt"/>
              </a:rPr>
              <a:t>bank</a:t>
            </a:r>
            <a:r>
              <a:rPr lang="es-MX" sz="1200" dirty="0">
                <a:latin typeface="+mn-lt"/>
              </a:rPr>
              <a:t> </a:t>
            </a:r>
            <a:r>
              <a:rPr lang="es-MX" sz="1200" dirty="0" err="1">
                <a:latin typeface="+mn-lt"/>
              </a:rPr>
              <a:t>bank</a:t>
            </a:r>
            <a:r>
              <a:rPr lang="es-MX" sz="1200" dirty="0">
                <a:latin typeface="+mn-lt"/>
              </a:rPr>
              <a:t> </a:t>
            </a:r>
            <a:r>
              <a:rPr lang="es-MX" sz="1200" dirty="0" err="1">
                <a:latin typeface="+mn-lt"/>
              </a:rPr>
              <a:t>financial</a:t>
            </a:r>
            <a:r>
              <a:rPr lang="es-MX" sz="1200" dirty="0">
                <a:latin typeface="+mn-lt"/>
              </a:rPr>
              <a:t> </a:t>
            </a:r>
            <a:r>
              <a:rPr lang="es-MX" sz="1200" dirty="0" err="1">
                <a:latin typeface="+mn-lt"/>
              </a:rPr>
              <a:t>intermediary</a:t>
            </a:r>
            <a:r>
              <a:rPr lang="es-MX" sz="1200" dirty="0">
                <a:latin typeface="+mn-lt"/>
              </a:rPr>
              <a:t> (SOFOM &amp; SOFOM figure </a:t>
            </a:r>
            <a:r>
              <a:rPr lang="es-MX" sz="1200" dirty="0" err="1">
                <a:latin typeface="+mn-lt"/>
              </a:rPr>
              <a:t>used</a:t>
            </a:r>
            <a:r>
              <a:rPr lang="es-MX" sz="1200" dirty="0">
                <a:latin typeface="+mn-lt"/>
              </a:rPr>
              <a:t> in </a:t>
            </a:r>
            <a:r>
              <a:rPr lang="es-MX" sz="1200" dirty="0" err="1">
                <a:latin typeface="+mn-lt"/>
              </a:rPr>
              <a:t>Mexico</a:t>
            </a:r>
            <a:r>
              <a:rPr lang="es-MX" sz="1200" dirty="0" smtClean="0">
                <a:latin typeface="+mn-lt"/>
              </a:rPr>
              <a:t>.</a:t>
            </a:r>
          </a:p>
          <a:p>
            <a:pPr>
              <a:defRPr/>
            </a:pPr>
            <a:r>
              <a:rPr lang="es-MX" sz="1200" dirty="0" smtClean="0"/>
              <a:t>SGA – </a:t>
            </a:r>
            <a:r>
              <a:rPr lang="es-MX" sz="1200" dirty="0" err="1" smtClean="0"/>
              <a:t>Sponsored</a:t>
            </a:r>
            <a:r>
              <a:rPr lang="es-MX" sz="1200" dirty="0" smtClean="0"/>
              <a:t> </a:t>
            </a:r>
            <a:r>
              <a:rPr lang="es-MX" sz="1200" dirty="0" err="1" smtClean="0"/>
              <a:t>Government</a:t>
            </a:r>
            <a:r>
              <a:rPr lang="es-MX" sz="1200" dirty="0" smtClean="0"/>
              <a:t> </a:t>
            </a:r>
            <a:r>
              <a:rPr lang="es-MX" sz="1200" dirty="0" err="1" smtClean="0"/>
              <a:t>Agency</a:t>
            </a:r>
            <a:r>
              <a:rPr lang="es-MX" sz="1200" dirty="0" smtClean="0"/>
              <a:t> </a:t>
            </a:r>
            <a:r>
              <a:rPr lang="es-MX" sz="1200" dirty="0" err="1" smtClean="0"/>
              <a:t>such</a:t>
            </a:r>
            <a:r>
              <a:rPr lang="es-MX" sz="1200" dirty="0" smtClean="0"/>
              <a:t> as SHF</a:t>
            </a:r>
            <a:endParaRPr lang="es-MX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Informal Sector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171575"/>
            <a:ext cx="8250238" cy="1685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Informal sector in Mexico is larger and economically </a:t>
            </a:r>
            <a:r>
              <a:rPr lang="en-US" sz="1800" b="1" dirty="0" smtClean="0">
                <a:solidFill>
                  <a:srgbClr val="FFFF00"/>
                </a:solidFill>
              </a:rPr>
              <a:t>as important</a:t>
            </a:r>
            <a:r>
              <a:rPr lang="en-US" sz="1800" dirty="0" smtClean="0"/>
              <a:t> as the formal sector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Informal sector clients show income evidence from various sources (formal &amp; informal)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rgbClr val="FFFF00"/>
                </a:solidFill>
              </a:rPr>
              <a:t>Socioeconomic investigation</a:t>
            </a:r>
            <a:r>
              <a:rPr lang="en-US" sz="1800" dirty="0" smtClean="0"/>
              <a:t> provides 3rd party overview of income sources and recommendations</a:t>
            </a: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703263" y="3546475"/>
            <a:ext cx="1890712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Income &amp; expense evidence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703263" y="5283200"/>
            <a:ext cx="18907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Savings</a:t>
            </a:r>
          </a:p>
        </p:txBody>
      </p:sp>
      <p:sp>
        <p:nvSpPr>
          <p:cNvPr id="10246" name="Text Box 25"/>
          <p:cNvSpPr txBox="1">
            <a:spLocks noChangeArrowheads="1"/>
          </p:cNvSpPr>
          <p:nvPr/>
        </p:nvSpPr>
        <p:spPr bwMode="auto">
          <a:xfrm>
            <a:off x="4240213" y="2992438"/>
            <a:ext cx="35560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Aft>
                <a:spcPts val="600"/>
              </a:spcAft>
              <a:buFontTx/>
              <a:buChar char="•"/>
            </a:pPr>
            <a:r>
              <a:rPr lang="en-US" sz="2000" dirty="0">
                <a:latin typeface="Arial Narrow" pitchFamily="34" charset="0"/>
              </a:rPr>
              <a:t>Show me how much you 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</a:rPr>
              <a:t>spend</a:t>
            </a:r>
            <a:r>
              <a:rPr lang="en-US" sz="2000" dirty="0">
                <a:latin typeface="Arial Narrow" pitchFamily="34" charset="0"/>
              </a:rPr>
              <a:t> &amp; I will tell you how much you 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</a:rPr>
              <a:t>earn</a:t>
            </a:r>
            <a:r>
              <a:rPr lang="en-US" sz="2000" dirty="0">
                <a:latin typeface="Arial Narrow" pitchFamily="34" charset="0"/>
              </a:rPr>
              <a:t> !!</a:t>
            </a:r>
          </a:p>
          <a:p>
            <a:pPr marL="177800" indent="-177800">
              <a:spcAft>
                <a:spcPts val="600"/>
              </a:spcAft>
              <a:buFontTx/>
              <a:buChar char="•"/>
            </a:pPr>
            <a:r>
              <a:rPr lang="en-US" sz="2000" dirty="0">
                <a:latin typeface="Arial Narrow" pitchFamily="34" charset="0"/>
              </a:rPr>
              <a:t>Helps family 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</a:rPr>
              <a:t>structure</a:t>
            </a:r>
            <a:r>
              <a:rPr lang="en-US" sz="2000" dirty="0">
                <a:latin typeface="Arial Narrow" pitchFamily="34" charset="0"/>
              </a:rPr>
              <a:t> expenses and create a savings/expense culture</a:t>
            </a:r>
          </a:p>
        </p:txBody>
      </p:sp>
      <p:sp>
        <p:nvSpPr>
          <p:cNvPr id="10247" name="Text Box 26"/>
          <p:cNvSpPr txBox="1">
            <a:spLocks noChangeArrowheads="1"/>
          </p:cNvSpPr>
          <p:nvPr/>
        </p:nvSpPr>
        <p:spPr bwMode="auto">
          <a:xfrm>
            <a:off x="4227513" y="4745038"/>
            <a:ext cx="466248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Aft>
                <a:spcPts val="600"/>
              </a:spcAft>
              <a:buFontTx/>
              <a:buChar char="•"/>
            </a:pPr>
            <a:r>
              <a:rPr lang="en-US" sz="2000" dirty="0">
                <a:latin typeface="Arial Narrow" pitchFamily="34" charset="0"/>
              </a:rPr>
              <a:t>Savings program that demonstrates payment 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</a:rPr>
              <a:t>capacity</a:t>
            </a:r>
            <a:r>
              <a:rPr lang="en-US" sz="2000" dirty="0">
                <a:latin typeface="Arial Narrow" pitchFamily="34" charset="0"/>
              </a:rPr>
              <a:t> and 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</a:rPr>
              <a:t>timeliness</a:t>
            </a:r>
            <a:r>
              <a:rPr lang="en-US" sz="2000" dirty="0">
                <a:latin typeface="Arial Narrow" pitchFamily="34" charset="0"/>
              </a:rPr>
              <a:t>;</a:t>
            </a:r>
          </a:p>
          <a:p>
            <a:pPr marL="177800" indent="-177800">
              <a:spcAft>
                <a:spcPts val="600"/>
              </a:spcAft>
              <a:buFontTx/>
              <a:buChar char="•"/>
            </a:pPr>
            <a:r>
              <a:rPr lang="en-US" sz="2000" dirty="0">
                <a:latin typeface="Arial Narrow" pitchFamily="34" charset="0"/>
              </a:rPr>
              <a:t>Stresses payment capacity since rent payments are still in effect;</a:t>
            </a:r>
          </a:p>
          <a:p>
            <a:pPr marL="177800" indent="-177800">
              <a:spcAft>
                <a:spcPts val="600"/>
              </a:spcAft>
              <a:buFontTx/>
              <a:buChar char="•"/>
            </a:pPr>
            <a:r>
              <a:rPr lang="en-US" sz="2000" dirty="0">
                <a:latin typeface="Arial Narrow" pitchFamily="34" charset="0"/>
              </a:rPr>
              <a:t>Institute 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</a:rPr>
              <a:t>savings culture </a:t>
            </a:r>
          </a:p>
        </p:txBody>
      </p:sp>
      <p:sp>
        <p:nvSpPr>
          <p:cNvPr id="10248" name="AutoShape 27"/>
          <p:cNvSpPr>
            <a:spLocks noChangeArrowheads="1"/>
          </p:cNvSpPr>
          <p:nvPr/>
        </p:nvSpPr>
        <p:spPr bwMode="auto">
          <a:xfrm>
            <a:off x="3130550" y="3752850"/>
            <a:ext cx="792163" cy="341313"/>
          </a:xfrm>
          <a:custGeom>
            <a:avLst/>
            <a:gdLst>
              <a:gd name="T0" fmla="*/ 594122 w 21600"/>
              <a:gd name="T1" fmla="*/ 0 h 21600"/>
              <a:gd name="T2" fmla="*/ 0 w 21600"/>
              <a:gd name="T3" fmla="*/ 170657 h 21600"/>
              <a:gd name="T4" fmla="*/ 594122 w 21600"/>
              <a:gd name="T5" fmla="*/ 341313 h 21600"/>
              <a:gd name="T6" fmla="*/ 792163 w 21600"/>
              <a:gd name="T7" fmla="*/ 17065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49" name="AutoShape 28"/>
          <p:cNvSpPr>
            <a:spLocks noChangeArrowheads="1"/>
          </p:cNvSpPr>
          <p:nvPr/>
        </p:nvSpPr>
        <p:spPr bwMode="auto">
          <a:xfrm>
            <a:off x="3130550" y="5297488"/>
            <a:ext cx="792163" cy="341312"/>
          </a:xfrm>
          <a:custGeom>
            <a:avLst/>
            <a:gdLst>
              <a:gd name="T0" fmla="*/ 594122 w 21600"/>
              <a:gd name="T1" fmla="*/ 0 h 21600"/>
              <a:gd name="T2" fmla="*/ 0 w 21600"/>
              <a:gd name="T3" fmla="*/ 170656 h 21600"/>
              <a:gd name="T4" fmla="*/ 594122 w 21600"/>
              <a:gd name="T5" fmla="*/ 341312 h 21600"/>
              <a:gd name="T6" fmla="*/ 792163 w 21600"/>
              <a:gd name="T7" fmla="*/ 17065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3898900" y="4686300"/>
            <a:ext cx="47498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Distribution Network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57175" y="912813"/>
            <a:ext cx="8686800" cy="22748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There are two distinct sources of mortgages 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u="sng" dirty="0" smtClean="0"/>
              <a:t>Wholesale mortgages 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n-US" sz="1600" dirty="0" smtClean="0"/>
              <a:t>developers with/without construction financing attached.  All mortgages are for the purchase of new homes.  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low-income segments.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u="sng" dirty="0" smtClean="0"/>
              <a:t>Retail segment</a:t>
            </a:r>
            <a:r>
              <a:rPr lang="en-US" sz="1600" dirty="0" smtClean="0"/>
              <a:t>.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Walk-ins to branches or through the broker network.  New &amp; used housing.  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Mostly middle &amp; high income segments</a:t>
            </a:r>
            <a:r>
              <a:rPr lang="en-US" sz="1600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Retail product has on average an origination balance 50% larger than wholesale product which compensates for higher </a:t>
            </a:r>
            <a:r>
              <a:rPr lang="en-US" sz="2000" b="1" dirty="0" smtClean="0">
                <a:solidFill>
                  <a:srgbClr val="FFFF00"/>
                </a:solidFill>
              </a:rPr>
              <a:t>origination costs (fees).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341563" y="3486150"/>
            <a:ext cx="119538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Wholesale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343150" y="5519738"/>
            <a:ext cx="11953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Retail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922713" y="3479800"/>
            <a:ext cx="18446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Developers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895725" y="50927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Retail </a:t>
            </a:r>
            <a:r>
              <a:rPr lang="en-US" sz="2000" dirty="0">
                <a:latin typeface="Arial Narrow" pitchFamily="34" charset="0"/>
              </a:rPr>
              <a:t>force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895725" y="5999163"/>
            <a:ext cx="25876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Third Party brokers</a:t>
            </a:r>
          </a:p>
        </p:txBody>
      </p:sp>
      <p:cxnSp>
        <p:nvCxnSpPr>
          <p:cNvPr id="11273" name="AutoShape 19"/>
          <p:cNvCxnSpPr>
            <a:cxnSpLocks noChangeShapeType="1"/>
            <a:endCxn id="11268" idx="1"/>
          </p:cNvCxnSpPr>
          <p:nvPr/>
        </p:nvCxnSpPr>
        <p:spPr bwMode="auto">
          <a:xfrm flipV="1">
            <a:off x="1520825" y="3689350"/>
            <a:ext cx="820738" cy="1044575"/>
          </a:xfrm>
          <a:prstGeom prst="bentConnector3">
            <a:avLst>
              <a:gd name="adj1" fmla="val 4990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274" name="AutoShape 20"/>
          <p:cNvCxnSpPr>
            <a:cxnSpLocks noChangeShapeType="1"/>
            <a:endCxn id="11269" idx="1"/>
          </p:cNvCxnSpPr>
          <p:nvPr/>
        </p:nvCxnSpPr>
        <p:spPr bwMode="auto">
          <a:xfrm>
            <a:off x="1520825" y="4733925"/>
            <a:ext cx="822325" cy="989013"/>
          </a:xfrm>
          <a:prstGeom prst="bentConnector3">
            <a:avLst>
              <a:gd name="adj1" fmla="val 498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275" name="AutoShape 21"/>
          <p:cNvCxnSpPr>
            <a:cxnSpLocks noChangeShapeType="1"/>
            <a:stCxn id="11268" idx="3"/>
            <a:endCxn id="11270" idx="1"/>
          </p:cNvCxnSpPr>
          <p:nvPr/>
        </p:nvCxnSpPr>
        <p:spPr bwMode="auto">
          <a:xfrm flipV="1">
            <a:off x="3536950" y="3683000"/>
            <a:ext cx="385763" cy="6350"/>
          </a:xfrm>
          <a:prstGeom prst="bentConnector3">
            <a:avLst>
              <a:gd name="adj1" fmla="val 497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276" name="AutoShape 23"/>
          <p:cNvCxnSpPr>
            <a:cxnSpLocks noChangeShapeType="1"/>
            <a:stCxn id="11269" idx="3"/>
            <a:endCxn id="11271" idx="1"/>
          </p:cNvCxnSpPr>
          <p:nvPr/>
        </p:nvCxnSpPr>
        <p:spPr bwMode="auto">
          <a:xfrm flipV="1">
            <a:off x="3538538" y="5295900"/>
            <a:ext cx="357187" cy="427038"/>
          </a:xfrm>
          <a:prstGeom prst="bentConnector3">
            <a:avLst>
              <a:gd name="adj1" fmla="val 497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277" name="AutoShape 24"/>
          <p:cNvCxnSpPr>
            <a:cxnSpLocks noChangeShapeType="1"/>
            <a:stCxn id="11269" idx="3"/>
            <a:endCxn id="11272" idx="1"/>
          </p:cNvCxnSpPr>
          <p:nvPr/>
        </p:nvCxnSpPr>
        <p:spPr bwMode="auto">
          <a:xfrm>
            <a:off x="3538538" y="5722938"/>
            <a:ext cx="357187" cy="479425"/>
          </a:xfrm>
          <a:prstGeom prst="bentConnector3">
            <a:avLst>
              <a:gd name="adj1" fmla="val 497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78" name="Text Box 27"/>
          <p:cNvSpPr txBox="1">
            <a:spLocks noChangeArrowheads="1"/>
          </p:cNvSpPr>
          <p:nvPr/>
        </p:nvSpPr>
        <p:spPr bwMode="auto">
          <a:xfrm>
            <a:off x="7024688" y="2744788"/>
            <a:ext cx="1711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>
                <a:solidFill>
                  <a:schemeClr val="bg1"/>
                </a:solidFill>
                <a:latin typeface="Arial Narrow" pitchFamily="34" charset="0"/>
              </a:rPr>
              <a:t>Compensation/Benefit</a:t>
            </a:r>
          </a:p>
        </p:txBody>
      </p:sp>
      <p:sp>
        <p:nvSpPr>
          <p:cNvPr id="11279" name="Text Box 28"/>
          <p:cNvSpPr txBox="1">
            <a:spLocks noChangeArrowheads="1"/>
          </p:cNvSpPr>
          <p:nvPr/>
        </p:nvSpPr>
        <p:spPr bwMode="auto">
          <a:xfrm>
            <a:off x="6911975" y="3433763"/>
            <a:ext cx="2079625" cy="701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Mortgage price (fees &amp; interest rate)</a:t>
            </a:r>
          </a:p>
        </p:txBody>
      </p:sp>
      <p:sp>
        <p:nvSpPr>
          <p:cNvPr id="11280" name="Text Box 29"/>
          <p:cNvSpPr txBox="1">
            <a:spLocks noChangeArrowheads="1"/>
          </p:cNvSpPr>
          <p:nvPr/>
        </p:nvSpPr>
        <p:spPr bwMode="auto">
          <a:xfrm>
            <a:off x="7080250" y="5219700"/>
            <a:ext cx="1739900" cy="701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Variable to retail force</a:t>
            </a:r>
          </a:p>
        </p:txBody>
      </p:sp>
      <p:sp>
        <p:nvSpPr>
          <p:cNvPr id="11281" name="AutoShape 30"/>
          <p:cNvSpPr>
            <a:spLocks noChangeArrowheads="1"/>
          </p:cNvSpPr>
          <p:nvPr/>
        </p:nvSpPr>
        <p:spPr bwMode="auto">
          <a:xfrm>
            <a:off x="5964238" y="3559175"/>
            <a:ext cx="695325" cy="287338"/>
          </a:xfrm>
          <a:custGeom>
            <a:avLst/>
            <a:gdLst>
              <a:gd name="T0" fmla="*/ 521494 w 21600"/>
              <a:gd name="T1" fmla="*/ 0 h 21600"/>
              <a:gd name="T2" fmla="*/ 0 w 21600"/>
              <a:gd name="T3" fmla="*/ 143669 h 21600"/>
              <a:gd name="T4" fmla="*/ 521494 w 21600"/>
              <a:gd name="T5" fmla="*/ 287338 h 21600"/>
              <a:gd name="T6" fmla="*/ 695325 w 21600"/>
              <a:gd name="T7" fmla="*/ 1436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82" name="AutoShape 31"/>
          <p:cNvSpPr>
            <a:spLocks noChangeArrowheads="1"/>
          </p:cNvSpPr>
          <p:nvPr/>
        </p:nvSpPr>
        <p:spPr bwMode="auto">
          <a:xfrm>
            <a:off x="6305567" y="5521325"/>
            <a:ext cx="695325" cy="287338"/>
          </a:xfrm>
          <a:custGeom>
            <a:avLst/>
            <a:gdLst>
              <a:gd name="T0" fmla="*/ 521494 w 21600"/>
              <a:gd name="T1" fmla="*/ 0 h 21600"/>
              <a:gd name="T2" fmla="*/ 0 w 21600"/>
              <a:gd name="T3" fmla="*/ 143669 h 21600"/>
              <a:gd name="T4" fmla="*/ 521494 w 21600"/>
              <a:gd name="T5" fmla="*/ 287338 h 21600"/>
              <a:gd name="T6" fmla="*/ 695325 w 21600"/>
              <a:gd name="T7" fmla="*/ 1436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83" name="Text Box 52"/>
          <p:cNvSpPr txBox="1">
            <a:spLocks noChangeArrowheads="1"/>
          </p:cNvSpPr>
          <p:nvPr/>
        </p:nvSpPr>
        <p:spPr bwMode="auto">
          <a:xfrm>
            <a:off x="177800" y="4333875"/>
            <a:ext cx="1358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600" b="1">
                <a:solidFill>
                  <a:srgbClr val="FFFF00"/>
                </a:solidFill>
                <a:latin typeface="Arial Narrow" pitchFamily="34" charset="0"/>
              </a:rPr>
              <a:t>Non- Bank</a:t>
            </a:r>
          </a:p>
          <a:p>
            <a:pPr algn="ctr"/>
            <a:r>
              <a:rPr lang="es-MX" sz="1600" b="1">
                <a:solidFill>
                  <a:srgbClr val="FFFF00"/>
                </a:solidFill>
                <a:latin typeface="Arial Narrow" pitchFamily="34" charset="0"/>
              </a:rPr>
              <a:t>Financial Intermediary </a:t>
            </a:r>
            <a:endParaRPr lang="es-ES" sz="1600" b="1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Collection Effort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57175" y="1128713"/>
            <a:ext cx="8686800" cy="1590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Treat collection as a </a:t>
            </a:r>
            <a:r>
              <a:rPr lang="en-US" sz="2000" b="1" dirty="0" smtClean="0">
                <a:solidFill>
                  <a:srgbClr val="FFFF00"/>
                </a:solidFill>
              </a:rPr>
              <a:t>service</a:t>
            </a:r>
            <a:r>
              <a:rPr lang="en-US" sz="2000" dirty="0" smtClean="0"/>
              <a:t>, not an unwanted obligation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FF00"/>
                </a:solidFill>
              </a:rPr>
              <a:t>Know your borrower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Non-payment is not only the borrowers problem but </a:t>
            </a:r>
            <a:r>
              <a:rPr lang="en-US" sz="2000" b="1" dirty="0" smtClean="0">
                <a:solidFill>
                  <a:srgbClr val="FFFF00"/>
                </a:solidFill>
              </a:rPr>
              <a:t>also</a:t>
            </a:r>
            <a:r>
              <a:rPr lang="en-US" sz="2000" dirty="0" smtClean="0"/>
              <a:t> de lenders.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Forbearance vs. Foreclosure, critical in economic downturn cycles or extraordinary events.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graphicFrame>
        <p:nvGraphicFramePr>
          <p:cNvPr id="185687" name="Group 343"/>
          <p:cNvGraphicFramePr>
            <a:graphicFrameLocks noGrp="1"/>
          </p:cNvGraphicFramePr>
          <p:nvPr>
            <p:ph sz="half" idx="2"/>
          </p:nvPr>
        </p:nvGraphicFramePr>
        <p:xfrm>
          <a:off x="457200" y="2781300"/>
          <a:ext cx="8166100" cy="3339465"/>
        </p:xfrm>
        <a:graphic>
          <a:graphicData uri="http://schemas.openxmlformats.org/drawingml/2006/table">
            <a:tbl>
              <a:tblPr/>
              <a:tblGrid>
                <a:gridCol w="1633538"/>
                <a:gridCol w="1633537"/>
                <a:gridCol w="1631950"/>
                <a:gridCol w="1633538"/>
                <a:gridCol w="1633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Forbearance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Foreclosure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5575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Non- Bank</a:t>
                      </a:r>
                    </a:p>
                    <a:p>
                      <a:pPr algn="ctr"/>
                      <a:r>
                        <a:rPr lang="es-MX" sz="2000" b="1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Financial</a:t>
                      </a:r>
                      <a:r>
                        <a:rPr lang="es-MX" sz="2000" b="1" dirty="0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s-MX" sz="2000" b="1" dirty="0" err="1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Intermediary</a:t>
                      </a:r>
                      <a:r>
                        <a:rPr lang="es-MX" sz="2000" b="1" dirty="0" smtClean="0">
                          <a:solidFill>
                            <a:srgbClr val="FFFF00"/>
                          </a:solidFill>
                          <a:latin typeface="Arial Narrow" pitchFamily="34" charset="0"/>
                        </a:rPr>
                        <a:t> </a:t>
                      </a:r>
                      <a:endParaRPr lang="es-ES" sz="2000" b="1" dirty="0" smtClean="0">
                        <a:solidFill>
                          <a:srgbClr val="FFFF00"/>
                        </a:solidFill>
                        <a:latin typeface="Arial Narrow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Provide borrowers with a variety of alternatives of payment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Targeting low-income segments;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Easy Access to branches from home development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Emphasis on forbearance to avoid loss severity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" pitchFamily="2" charset="2"/>
                        </a:rPr>
                        <a:t> small loans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High incentive for expedite foreclosure to claim on mortgage 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Bank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Payment only in branches;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Requires bank account to collect from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Targets middle-high income geographic locations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Totally outsourced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Incentives for forbearance &amp; foreclosure are lost and not allocated to origination 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Collection Effort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57175" y="1052513"/>
            <a:ext cx="8686800" cy="45481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/>
              <a:t>Identify your borrowers </a:t>
            </a:r>
            <a:r>
              <a:rPr lang="en-US" sz="2000" b="1" dirty="0" smtClean="0">
                <a:solidFill>
                  <a:srgbClr val="FFFF00"/>
                </a:solidFill>
              </a:rPr>
              <a:t>status</a:t>
            </a:r>
            <a:r>
              <a:rPr lang="en-US" sz="2000" dirty="0" smtClean="0"/>
              <a:t> early on and act upon it.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/>
              <a:t>Identify </a:t>
            </a:r>
            <a:r>
              <a:rPr lang="en-US" sz="2000" b="1" dirty="0" smtClean="0">
                <a:solidFill>
                  <a:srgbClr val="FFFF00"/>
                </a:solidFill>
              </a:rPr>
              <a:t>willingness</a:t>
            </a:r>
            <a:r>
              <a:rPr lang="en-US" sz="2000" dirty="0" smtClean="0"/>
              <a:t> to pay vs. ability to pay.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/>
              <a:t>Four basic stages that serve as transition points between non-payment behavior:</a:t>
            </a:r>
          </a:p>
          <a:p>
            <a:pPr marL="857250" lvl="1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LOAN PORTFOLIO</a:t>
            </a:r>
            <a:r>
              <a:rPr lang="en-US" sz="1600" dirty="0" smtClean="0"/>
              <a:t> REQUIRES ONLY PAYMENT RECEIPT COLLECTION EFFORT PROVIDED BY EITHER THE FI OR THROUGH REFERENCED DEPOSITS AT BANKS</a:t>
            </a:r>
          </a:p>
          <a:p>
            <a:pPr marL="857250" lvl="1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PORTFOLIO </a:t>
            </a:r>
            <a:r>
              <a:rPr lang="en-US" sz="1600" dirty="0" smtClean="0"/>
              <a:t>IS ASSIGNED TO THE FI’S INTERNAL LOAN RECOVERY PERSONNEL AND CALL-CENTERS.  EARLY WARNING CALL TOGETHER WITH HOUSE VISITS REPRESENT MAJORITY OF CONTACT WITH BORROWER</a:t>
            </a:r>
          </a:p>
          <a:p>
            <a:pPr marL="857250" lvl="1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EXTRAJUDICIAL PORTFOLIO </a:t>
            </a:r>
            <a:r>
              <a:rPr lang="en-US" sz="1600" dirty="0" smtClean="0"/>
              <a:t>IS SERVICED BY EXTERNAL COLLECTORS, MAINLY LAWYERS.  COLLECTION EFFORT IS MORE AGGRESSIVE WITH LEGAL ACTION IMMINENT.</a:t>
            </a:r>
          </a:p>
          <a:p>
            <a:pPr marL="857250" lvl="1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JUDICIAL PORTFOLIO </a:t>
            </a:r>
            <a:r>
              <a:rPr lang="en-US" sz="1600" dirty="0" smtClean="0"/>
              <a:t>OUTSOURCED TO LEGAL STAFF DEDICATED TO FORECLOSE.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200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2750" y="4749822"/>
            <a:ext cx="8328025" cy="1822450"/>
            <a:chOff x="158" y="1469"/>
            <a:chExt cx="5353" cy="1171"/>
          </a:xfrm>
          <a:noFill/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3017" y="1769"/>
              <a:ext cx="1088" cy="871"/>
            </a:xfrm>
            <a:prstGeom prst="rect">
              <a:avLst/>
            </a:prstGeom>
            <a:grpFill/>
            <a:ln w="25400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lIns="89564" tIns="44782" rIns="89564" bIns="44782" anchor="ctr"/>
            <a:lstStyle/>
            <a:p>
              <a:pPr algn="ctr" defTabSz="895350">
                <a:lnSpc>
                  <a:spcPct val="90000"/>
                </a:lnSpc>
                <a:spcAft>
                  <a:spcPct val="30000"/>
                </a:spcAft>
                <a:buClr>
                  <a:srgbClr val="009900"/>
                </a:buClr>
                <a:buFont typeface="Wingdings" pitchFamily="2" charset="2"/>
                <a:buNone/>
                <a:defRPr/>
              </a:pPr>
              <a:r>
                <a:rPr lang="es-MX" sz="2000" dirty="0">
                  <a:latin typeface="+mn-lt"/>
                </a:rPr>
                <a:t>Extrajudicial</a:t>
              </a:r>
            </a:p>
            <a:p>
              <a:pPr algn="ctr" defTabSz="895350">
                <a:lnSpc>
                  <a:spcPct val="90000"/>
                </a:lnSpc>
                <a:spcAft>
                  <a:spcPct val="30000"/>
                </a:spcAft>
                <a:buClr>
                  <a:srgbClr val="009900"/>
                </a:buClr>
                <a:buFont typeface="Wingdings" pitchFamily="2" charset="2"/>
                <a:buNone/>
                <a:defRPr/>
              </a:pPr>
              <a:r>
                <a:rPr lang="es-MX" sz="2000" dirty="0">
                  <a:latin typeface="+mn-lt"/>
                </a:rPr>
                <a:t>Portfolio</a:t>
              </a:r>
              <a:endParaRPr lang="es-ES" sz="2000" dirty="0">
                <a:latin typeface="+mn-lt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610" y="1769"/>
              <a:ext cx="1088" cy="871"/>
            </a:xfrm>
            <a:prstGeom prst="rect">
              <a:avLst/>
            </a:prstGeom>
            <a:grpFill/>
            <a:ln w="25400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lIns="89564" tIns="44782" rIns="89564" bIns="44782" anchor="ctr"/>
            <a:lstStyle/>
            <a:p>
              <a:pPr algn="ctr" defTabSz="895350">
                <a:defRPr/>
              </a:pPr>
              <a:r>
                <a:rPr lang="es-MX" sz="2000">
                  <a:latin typeface="+mn-lt"/>
                </a:rPr>
                <a:t>Administrative</a:t>
              </a:r>
            </a:p>
            <a:p>
              <a:pPr algn="ctr" defTabSz="895350">
                <a:defRPr/>
              </a:pPr>
              <a:r>
                <a:rPr lang="es-MX" sz="2000">
                  <a:latin typeface="+mn-lt"/>
                </a:rPr>
                <a:t>Portfolio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04" y="1760"/>
              <a:ext cx="1088" cy="871"/>
            </a:xfrm>
            <a:prstGeom prst="rect">
              <a:avLst/>
            </a:prstGeom>
            <a:grpFill/>
            <a:ln w="25400" algn="ctr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lIns="89564" tIns="44782" rIns="89564" bIns="44782" anchor="ctr"/>
            <a:lstStyle/>
            <a:p>
              <a:pPr algn="ctr" defTabSz="895350">
                <a:defRPr/>
              </a:pPr>
              <a:r>
                <a:rPr lang="es-MX" sz="2000">
                  <a:latin typeface="+mn-lt"/>
                </a:rPr>
                <a:t>Current Loan</a:t>
              </a:r>
            </a:p>
            <a:p>
              <a:pPr algn="ctr" defTabSz="895350">
                <a:defRPr/>
              </a:pPr>
              <a:r>
                <a:rPr lang="es-MX" sz="2000">
                  <a:latin typeface="+mn-lt"/>
                </a:rPr>
                <a:t>Portfolio</a:t>
              </a:r>
              <a:endParaRPr lang="es-ES" sz="2000">
                <a:latin typeface="+mn-lt"/>
              </a:endParaRP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1338" y="1996"/>
              <a:ext cx="182" cy="499"/>
            </a:xfrm>
            <a:prstGeom prst="righ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+mn-lt"/>
              </a:endParaRPr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2744" y="1996"/>
              <a:ext cx="182" cy="499"/>
            </a:xfrm>
            <a:prstGeom prst="righ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+mn-lt"/>
              </a:endParaRP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4150" y="1996"/>
              <a:ext cx="182" cy="499"/>
            </a:xfrm>
            <a:prstGeom prst="righ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+mn-lt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4422" y="1778"/>
              <a:ext cx="1089" cy="862"/>
            </a:xfrm>
            <a:prstGeom prst="homePlate">
              <a:avLst>
                <a:gd name="adj" fmla="val 31584"/>
              </a:avLst>
            </a:prstGeom>
            <a:grpFill/>
            <a:ln w="254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89564" tIns="44782" rIns="89564" bIns="44782" anchor="ctr"/>
            <a:lstStyle/>
            <a:p>
              <a:pPr marL="187325" indent="-187325" algn="ctr" defTabSz="895350">
                <a:lnSpc>
                  <a:spcPct val="90000"/>
                </a:lnSpc>
                <a:spcAft>
                  <a:spcPct val="30000"/>
                </a:spcAft>
                <a:buClr>
                  <a:srgbClr val="009900"/>
                </a:buClr>
                <a:buFont typeface="Wingdings" pitchFamily="2" charset="2"/>
                <a:buNone/>
                <a:defRPr/>
              </a:pPr>
              <a:r>
                <a:rPr lang="es-MX" dirty="0">
                  <a:latin typeface="+mn-lt"/>
                </a:rPr>
                <a:t>JUDICIAL</a:t>
              </a:r>
              <a:endParaRPr lang="es-ES" dirty="0">
                <a:latin typeface="+mn-lt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158" y="1469"/>
              <a:ext cx="793" cy="2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9564" tIns="44782" rIns="89564" bIns="44782">
              <a:spAutoFit/>
            </a:bodyPr>
            <a:lstStyle/>
            <a:p>
              <a:pPr defTabSz="895350">
                <a:defRPr/>
              </a:pPr>
              <a:r>
                <a:rPr lang="es-MX" sz="1800" dirty="0">
                  <a:solidFill>
                    <a:srgbClr val="FFFF00"/>
                  </a:solidFill>
                  <a:latin typeface="+mn-lt"/>
                </a:rPr>
                <a:t>Loan </a:t>
              </a:r>
              <a:r>
                <a:rPr lang="es-MX" sz="1800" dirty="0" err="1">
                  <a:solidFill>
                    <a:srgbClr val="FFFF00"/>
                  </a:solidFill>
                  <a:latin typeface="+mn-lt"/>
                </a:rPr>
                <a:t>Tenure</a:t>
              </a:r>
              <a:endParaRPr lang="es-ES" sz="1800" dirty="0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1721" y="1469"/>
              <a:ext cx="794" cy="2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9564" tIns="44782" rIns="89564" bIns="44782">
              <a:spAutoFit/>
            </a:bodyPr>
            <a:lstStyle/>
            <a:p>
              <a:pPr defTabSz="895350">
                <a:defRPr/>
              </a:pPr>
              <a:r>
                <a:rPr lang="es-MX" sz="1800" dirty="0">
                  <a:solidFill>
                    <a:srgbClr val="FFFF00"/>
                  </a:solidFill>
                  <a:latin typeface="+mn-lt"/>
                </a:rPr>
                <a:t>1 - 4 </a:t>
              </a:r>
              <a:r>
                <a:rPr lang="es-MX" sz="1800" dirty="0" err="1">
                  <a:solidFill>
                    <a:srgbClr val="FFFF00"/>
                  </a:solidFill>
                  <a:latin typeface="+mn-lt"/>
                </a:rPr>
                <a:t>months</a:t>
              </a:r>
              <a:endParaRPr lang="es-ES" sz="1800" dirty="0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3128" y="1469"/>
              <a:ext cx="794" cy="2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9564" tIns="44782" rIns="89564" bIns="44782">
              <a:spAutoFit/>
            </a:bodyPr>
            <a:lstStyle/>
            <a:p>
              <a:pPr defTabSz="895350">
                <a:defRPr/>
              </a:pPr>
              <a:r>
                <a:rPr lang="es-MX" sz="1800" dirty="0">
                  <a:solidFill>
                    <a:srgbClr val="FFFF00"/>
                  </a:solidFill>
                  <a:latin typeface="+mn-lt"/>
                </a:rPr>
                <a:t>5 - 6 </a:t>
              </a:r>
              <a:r>
                <a:rPr lang="es-MX" sz="1800" dirty="0" err="1">
                  <a:solidFill>
                    <a:srgbClr val="FFFF00"/>
                  </a:solidFill>
                  <a:latin typeface="+mn-lt"/>
                </a:rPr>
                <a:t>months</a:t>
              </a:r>
              <a:endParaRPr lang="es-ES" sz="1800" dirty="0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4582" y="1469"/>
              <a:ext cx="689" cy="2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9564" tIns="44782" rIns="89564" bIns="44782">
              <a:spAutoFit/>
            </a:bodyPr>
            <a:lstStyle/>
            <a:p>
              <a:pPr defTabSz="895350">
                <a:defRPr/>
              </a:pPr>
              <a:r>
                <a:rPr lang="es-MX" sz="1800" dirty="0">
                  <a:solidFill>
                    <a:srgbClr val="FFFF00"/>
                  </a:solidFill>
                  <a:latin typeface="+mn-lt"/>
                </a:rPr>
                <a:t>7+ </a:t>
              </a:r>
              <a:r>
                <a:rPr lang="es-MX" sz="1800" dirty="0" err="1">
                  <a:solidFill>
                    <a:srgbClr val="FFFF00"/>
                  </a:solidFill>
                  <a:latin typeface="+mn-lt"/>
                </a:rPr>
                <a:t>months</a:t>
              </a:r>
              <a:endParaRPr lang="es-ES" sz="1800" dirty="0">
                <a:solidFill>
                  <a:srgbClr val="FFFF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251520" y="1219933"/>
          <a:ext cx="4258816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3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572000" y="1219933"/>
          <a:ext cx="4258816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HOW SUCCESFULL HAVE WE BEEN?</a:t>
            </a:r>
            <a:br>
              <a:rPr lang="es-ES" sz="3200" dirty="0" smtClean="0"/>
            </a:br>
            <a:r>
              <a:rPr lang="es-ES" sz="3200" dirty="0" err="1" smtClean="0"/>
              <a:t>Housing-related</a:t>
            </a:r>
            <a:r>
              <a:rPr lang="es-ES" sz="3200" dirty="0" smtClean="0"/>
              <a:t> </a:t>
            </a:r>
            <a:r>
              <a:rPr lang="es-ES" sz="3200" dirty="0" err="1" smtClean="0"/>
              <a:t>financing</a:t>
            </a:r>
            <a:r>
              <a:rPr lang="es-ES" sz="3200" dirty="0" smtClean="0"/>
              <a:t> “</a:t>
            </a:r>
            <a:r>
              <a:rPr lang="es-ES" sz="3200" dirty="0" err="1" smtClean="0"/>
              <a:t>actions</a:t>
            </a:r>
            <a:r>
              <a:rPr lang="es-ES" sz="3200" dirty="0" smtClean="0"/>
              <a:t>”</a:t>
            </a:r>
            <a:endParaRPr lang="es-MX" sz="3200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2571736" y="1695965"/>
            <a:ext cx="1440160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571868" y="1553089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(23%)</a:t>
            </a:r>
            <a:endParaRPr lang="es-MX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0" y="651944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“</a:t>
            </a:r>
            <a:r>
              <a:rPr lang="es-ES" sz="1200" b="1" dirty="0" err="1" smtClean="0"/>
              <a:t>Progama</a:t>
            </a:r>
            <a:r>
              <a:rPr lang="es-ES" sz="1200" b="1" dirty="0" smtClean="0"/>
              <a:t> de labores 2011”.  CONAVI</a:t>
            </a:r>
          </a:p>
          <a:p>
            <a:endParaRPr lang="es-MX" sz="12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36274" t="59572" r="15959" b="20702"/>
          <a:stretch>
            <a:fillRect/>
          </a:stretch>
        </p:blipFill>
        <p:spPr bwMode="auto">
          <a:xfrm>
            <a:off x="4500562" y="5715016"/>
            <a:ext cx="4286280" cy="99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HOW SUCCESFULL HAVE WE BEEN?</a:t>
            </a:r>
            <a:br>
              <a:rPr lang="es-ES" sz="3200" dirty="0" smtClean="0"/>
            </a:br>
            <a:r>
              <a:rPr lang="es-ES" sz="3200" dirty="0" err="1" smtClean="0"/>
              <a:t>Infonavit</a:t>
            </a:r>
            <a:r>
              <a:rPr lang="es-ES" sz="3200" dirty="0" smtClean="0"/>
              <a:t> </a:t>
            </a:r>
            <a:r>
              <a:rPr lang="es-ES" sz="3200" dirty="0" err="1" smtClean="0"/>
              <a:t>Mortgages</a:t>
            </a:r>
            <a:endParaRPr lang="es-MX" sz="3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44595381"/>
              </p:ext>
            </p:extLst>
          </p:nvPr>
        </p:nvGraphicFramePr>
        <p:xfrm>
          <a:off x="683568" y="1196752"/>
          <a:ext cx="7416824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12 CuadroTexto"/>
          <p:cNvSpPr txBox="1"/>
          <p:nvPr/>
        </p:nvSpPr>
        <p:spPr>
          <a:xfrm>
            <a:off x="0" y="651944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INFONAVIT (2009, 2010, 2011, 2012)</a:t>
            </a:r>
            <a:endParaRPr lang="es-MX" sz="1200" b="1" dirty="0"/>
          </a:p>
        </p:txBody>
      </p:sp>
    </p:spTree>
    <p:extLst>
      <p:ext uri="{BB962C8B-B14F-4D97-AF65-F5344CB8AC3E}">
        <p14:creationId xmlns:p14="http://schemas.microsoft.com/office/powerpoint/2010/main" val="42701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97152"/>
            <a:ext cx="791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HIGH LEVELS OF MONEY SUPPLY FROM SGA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HIGH LEVELS OF PRODUCT DEMAND STEMMING FROM HIGH HOUSING DEFICIT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LOW LEVELS OF COMPETITION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NON-REGULATED ENVIRONMENT </a:t>
            </a:r>
            <a:r>
              <a:rPr lang="en-US" dirty="0" smtClean="0">
                <a:sym typeface="Wingdings"/>
              </a:rPr>
              <a:t> HIGH GROWTH RATES</a:t>
            </a:r>
            <a:endParaRPr lang="en-US" dirty="0" smtClean="0"/>
          </a:p>
        </p:txBody>
      </p:sp>
      <p:sp>
        <p:nvSpPr>
          <p:cNvPr id="28" name="69 Rectángulo"/>
          <p:cNvSpPr/>
          <p:nvPr/>
        </p:nvSpPr>
        <p:spPr>
          <a:xfrm>
            <a:off x="1331640" y="3789040"/>
            <a:ext cx="108012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FE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31" name="72 Rectángulo"/>
          <p:cNvSpPr/>
          <p:nvPr/>
        </p:nvSpPr>
        <p:spPr>
          <a:xfrm>
            <a:off x="3941344" y="3356992"/>
            <a:ext cx="1080120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NON BANK-BANK</a:t>
            </a:r>
            <a:endParaRPr lang="es-MX" sz="1200" dirty="0">
              <a:solidFill>
                <a:schemeClr val="bg1"/>
              </a:solidFill>
            </a:endParaRPr>
          </a:p>
        </p:txBody>
      </p:sp>
      <p:grpSp>
        <p:nvGrpSpPr>
          <p:cNvPr id="20" name="35 Grupo"/>
          <p:cNvGrpSpPr/>
          <p:nvPr/>
        </p:nvGrpSpPr>
        <p:grpSpPr>
          <a:xfrm>
            <a:off x="3851920" y="1916832"/>
            <a:ext cx="1226894" cy="886900"/>
            <a:chOff x="0" y="932589"/>
            <a:chExt cx="1226894" cy="886900"/>
          </a:xfrm>
        </p:grpSpPr>
        <p:sp>
          <p:nvSpPr>
            <p:cNvPr id="21" name="42 Rectángulo redondeado"/>
            <p:cNvSpPr/>
            <p:nvPr/>
          </p:nvSpPr>
          <p:spPr>
            <a:xfrm>
              <a:off x="0" y="932589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43 Rectángulo"/>
            <p:cNvSpPr/>
            <p:nvPr/>
          </p:nvSpPr>
          <p:spPr>
            <a:xfrm>
              <a:off x="43295" y="975884"/>
              <a:ext cx="1140304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NON-BANK BANKS</a:t>
              </a:r>
              <a:endParaRPr lang="es-MX" sz="1900" kern="1200" dirty="0"/>
            </a:p>
          </p:txBody>
        </p:sp>
      </p:grpSp>
      <p:sp>
        <p:nvSpPr>
          <p:cNvPr id="30" name="71 Rectángulo"/>
          <p:cNvSpPr/>
          <p:nvPr/>
        </p:nvSpPr>
        <p:spPr>
          <a:xfrm>
            <a:off x="3941344" y="2924944"/>
            <a:ext cx="1080120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BANK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27" name="68 Rectángulo"/>
          <p:cNvSpPr/>
          <p:nvPr/>
        </p:nvSpPr>
        <p:spPr>
          <a:xfrm>
            <a:off x="1331640" y="3356992"/>
            <a:ext cx="108012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SGA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26" name="67 Rectángulo"/>
          <p:cNvSpPr/>
          <p:nvPr/>
        </p:nvSpPr>
        <p:spPr>
          <a:xfrm>
            <a:off x="1331640" y="2924944"/>
            <a:ext cx="108012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DEBT CAPITAL MARKETS</a:t>
            </a:r>
            <a:endParaRPr lang="es-MX" sz="1200" dirty="0">
              <a:solidFill>
                <a:schemeClr val="bg1"/>
              </a:solidFill>
            </a:endParaRPr>
          </a:p>
        </p:txBody>
      </p:sp>
      <p:grpSp>
        <p:nvGrpSpPr>
          <p:cNvPr id="17" name="33 Grupo"/>
          <p:cNvGrpSpPr/>
          <p:nvPr/>
        </p:nvGrpSpPr>
        <p:grpSpPr>
          <a:xfrm>
            <a:off x="1259632" y="1916832"/>
            <a:ext cx="1226894" cy="886900"/>
            <a:chOff x="0" y="1343"/>
            <a:chExt cx="1226894" cy="886900"/>
          </a:xfrm>
        </p:grpSpPr>
        <p:sp>
          <p:nvSpPr>
            <p:cNvPr id="18" name="46 Rectángulo redondeado"/>
            <p:cNvSpPr/>
            <p:nvPr/>
          </p:nvSpPr>
          <p:spPr>
            <a:xfrm>
              <a:off x="0" y="1343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47 Rectángulo"/>
            <p:cNvSpPr/>
            <p:nvPr/>
          </p:nvSpPr>
          <p:spPr>
            <a:xfrm>
              <a:off x="43295" y="44638"/>
              <a:ext cx="1140305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MONEY SUPPLY</a:t>
              </a:r>
              <a:endParaRPr lang="es-MX" sz="1900" kern="1200" dirty="0"/>
            </a:p>
          </p:txBody>
        </p:sp>
      </p:grpSp>
      <p:sp>
        <p:nvSpPr>
          <p:cNvPr id="32" name="73 Rectángulo"/>
          <p:cNvSpPr/>
          <p:nvPr/>
        </p:nvSpPr>
        <p:spPr>
          <a:xfrm>
            <a:off x="6588224" y="2924944"/>
            <a:ext cx="108012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bg1"/>
                </a:solidFill>
              </a:rPr>
              <a:t>INDIVIDUALS - MORTGAGES</a:t>
            </a:r>
            <a:endParaRPr lang="es-MX" sz="900" dirty="0">
              <a:solidFill>
                <a:schemeClr val="bg1"/>
              </a:solidFill>
            </a:endParaRPr>
          </a:p>
        </p:txBody>
      </p:sp>
      <p:sp>
        <p:nvSpPr>
          <p:cNvPr id="33" name="74 Rectángulo"/>
          <p:cNvSpPr/>
          <p:nvPr/>
        </p:nvSpPr>
        <p:spPr>
          <a:xfrm>
            <a:off x="6588224" y="3356992"/>
            <a:ext cx="108012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bg1"/>
                </a:solidFill>
              </a:rPr>
              <a:t>DEVELOPERS – CONSTRUCTION LOANS</a:t>
            </a:r>
            <a:endParaRPr lang="es-MX" sz="9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>
            <a:stCxn id="18" idx="3"/>
            <a:endCxn id="21" idx="1"/>
          </p:cNvCxnSpPr>
          <p:nvPr/>
        </p:nvCxnSpPr>
        <p:spPr>
          <a:xfrm>
            <a:off x="2486526" y="2360282"/>
            <a:ext cx="136539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1" idx="3"/>
            <a:endCxn id="24" idx="1"/>
          </p:cNvCxnSpPr>
          <p:nvPr/>
        </p:nvCxnSpPr>
        <p:spPr>
          <a:xfrm>
            <a:off x="5078814" y="2360282"/>
            <a:ext cx="143464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37 Grupo"/>
          <p:cNvGrpSpPr/>
          <p:nvPr/>
        </p:nvGrpSpPr>
        <p:grpSpPr>
          <a:xfrm>
            <a:off x="6513458" y="1916832"/>
            <a:ext cx="1226894" cy="886900"/>
            <a:chOff x="0" y="1863835"/>
            <a:chExt cx="1226894" cy="886900"/>
          </a:xfrm>
        </p:grpSpPr>
        <p:sp>
          <p:nvSpPr>
            <p:cNvPr id="24" name="38 Rectángulo redondeado"/>
            <p:cNvSpPr/>
            <p:nvPr/>
          </p:nvSpPr>
          <p:spPr>
            <a:xfrm>
              <a:off x="0" y="1863835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39 Rectángulo"/>
            <p:cNvSpPr/>
            <p:nvPr/>
          </p:nvSpPr>
          <p:spPr>
            <a:xfrm>
              <a:off x="43295" y="1907130"/>
              <a:ext cx="1140304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MONEY DEMAND</a:t>
              </a:r>
              <a:endParaRPr lang="es-MX" sz="1900" kern="1200" dirty="0"/>
            </a:p>
          </p:txBody>
        </p:sp>
      </p:grp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KEY DRIVERS</a:t>
            </a:r>
            <a:br>
              <a:rPr lang="es-ES" sz="3200" dirty="0" smtClean="0"/>
            </a:br>
            <a:r>
              <a:rPr lang="es-ES" sz="3200" dirty="0" err="1" smtClean="0"/>
              <a:t>Success</a:t>
            </a:r>
            <a:r>
              <a:rPr lang="es-ES" sz="3200" dirty="0" smtClean="0"/>
              <a:t> Formula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88656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0" grpId="0" animBg="1"/>
      <p:bldP spid="27" grpId="0" animBg="1"/>
      <p:bldP spid="26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KEY DRIVERS</a:t>
            </a:r>
            <a:br>
              <a:rPr lang="es-ES" sz="3200" dirty="0" smtClean="0"/>
            </a:br>
            <a:r>
              <a:rPr lang="es-ES" sz="3200" dirty="0" err="1" smtClean="0"/>
              <a:t>Sustainability</a:t>
            </a:r>
            <a:endParaRPr lang="es-MX" sz="3200" dirty="0"/>
          </a:p>
        </p:txBody>
      </p:sp>
      <p:grpSp>
        <p:nvGrpSpPr>
          <p:cNvPr id="5" name="18 Grupo"/>
          <p:cNvGrpSpPr/>
          <p:nvPr/>
        </p:nvGrpSpPr>
        <p:grpSpPr>
          <a:xfrm>
            <a:off x="971600" y="2636912"/>
            <a:ext cx="1198533" cy="704423"/>
            <a:chOff x="2491" y="528317"/>
            <a:chExt cx="1198533" cy="704423"/>
          </a:xfrm>
        </p:grpSpPr>
        <p:sp>
          <p:nvSpPr>
            <p:cNvPr id="6" name="28 Rectángulo redondeado"/>
            <p:cNvSpPr/>
            <p:nvPr/>
          </p:nvSpPr>
          <p:spPr>
            <a:xfrm>
              <a:off x="249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29 Rectángulo"/>
            <p:cNvSpPr/>
            <p:nvPr/>
          </p:nvSpPr>
          <p:spPr>
            <a:xfrm>
              <a:off x="3687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300" kern="1200" dirty="0" smtClean="0"/>
                <a:t>MARKET RISK</a:t>
              </a:r>
              <a:endParaRPr lang="es-MX" sz="1300" kern="1200" dirty="0"/>
            </a:p>
          </p:txBody>
        </p:sp>
      </p:grpSp>
      <p:grpSp>
        <p:nvGrpSpPr>
          <p:cNvPr id="8" name="19 Grupo"/>
          <p:cNvGrpSpPr/>
          <p:nvPr/>
        </p:nvGrpSpPr>
        <p:grpSpPr>
          <a:xfrm>
            <a:off x="4067944" y="2636912"/>
            <a:ext cx="1198533" cy="704423"/>
            <a:chOff x="1260951" y="528317"/>
            <a:chExt cx="1198533" cy="704423"/>
          </a:xfrm>
        </p:grpSpPr>
        <p:sp>
          <p:nvSpPr>
            <p:cNvPr id="9" name="26 Rectángulo redondeado"/>
            <p:cNvSpPr/>
            <p:nvPr/>
          </p:nvSpPr>
          <p:spPr>
            <a:xfrm>
              <a:off x="126095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27 Rectángulo"/>
            <p:cNvSpPr/>
            <p:nvPr/>
          </p:nvSpPr>
          <p:spPr>
            <a:xfrm>
              <a:off x="129533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300" kern="1200" dirty="0" smtClean="0"/>
                <a:t>OPERATIONAL RISK</a:t>
              </a:r>
              <a:endParaRPr lang="es-MX" sz="1300" kern="1200" dirty="0"/>
            </a:p>
          </p:txBody>
        </p:sp>
      </p:grpSp>
      <p:grpSp>
        <p:nvGrpSpPr>
          <p:cNvPr id="11" name="20 Grupo"/>
          <p:cNvGrpSpPr/>
          <p:nvPr/>
        </p:nvGrpSpPr>
        <p:grpSpPr>
          <a:xfrm>
            <a:off x="7236296" y="2636912"/>
            <a:ext cx="1198533" cy="704423"/>
            <a:chOff x="2519411" y="528317"/>
            <a:chExt cx="1198533" cy="704423"/>
          </a:xfrm>
        </p:grpSpPr>
        <p:sp>
          <p:nvSpPr>
            <p:cNvPr id="12" name="24 Rectángulo redondeado"/>
            <p:cNvSpPr/>
            <p:nvPr/>
          </p:nvSpPr>
          <p:spPr>
            <a:xfrm>
              <a:off x="251941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25 Rectángulo"/>
            <p:cNvSpPr/>
            <p:nvPr/>
          </p:nvSpPr>
          <p:spPr>
            <a:xfrm>
              <a:off x="255379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300" kern="1200" dirty="0" smtClean="0"/>
                <a:t>CREDIT RISK</a:t>
              </a:r>
              <a:endParaRPr lang="es-MX" sz="1300" kern="1200" dirty="0"/>
            </a:p>
          </p:txBody>
        </p:sp>
      </p:grpSp>
      <p:grpSp>
        <p:nvGrpSpPr>
          <p:cNvPr id="14" name="21 Grupo"/>
          <p:cNvGrpSpPr/>
          <p:nvPr/>
        </p:nvGrpSpPr>
        <p:grpSpPr>
          <a:xfrm>
            <a:off x="1979712" y="6021288"/>
            <a:ext cx="5976664" cy="560407"/>
            <a:chOff x="3777871" y="528317"/>
            <a:chExt cx="1198533" cy="704423"/>
          </a:xfrm>
        </p:grpSpPr>
        <p:sp>
          <p:nvSpPr>
            <p:cNvPr id="15" name="22 Rectángulo redondeado"/>
            <p:cNvSpPr/>
            <p:nvPr/>
          </p:nvSpPr>
          <p:spPr>
            <a:xfrm>
              <a:off x="377787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23 Rectángulo"/>
            <p:cNvSpPr/>
            <p:nvPr/>
          </p:nvSpPr>
          <p:spPr>
            <a:xfrm>
              <a:off x="381225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kern="1200" dirty="0" smtClean="0"/>
                <a:t>SUSTAINABLE BUSINESS MODEL </a:t>
              </a:r>
              <a:r>
                <a:rPr lang="es-ES" sz="2000" b="1" kern="1200" dirty="0" smtClean="0">
                  <a:sym typeface="Wingdings"/>
                </a:rPr>
                <a:t> TIME TESTED</a:t>
              </a:r>
              <a:endParaRPr lang="es-MX" sz="2000" b="1" kern="1200" dirty="0"/>
            </a:p>
          </p:txBody>
        </p:sp>
      </p:grpSp>
      <p:grpSp>
        <p:nvGrpSpPr>
          <p:cNvPr id="17" name="33 Grupo"/>
          <p:cNvGrpSpPr/>
          <p:nvPr/>
        </p:nvGrpSpPr>
        <p:grpSpPr>
          <a:xfrm>
            <a:off x="395536" y="1628800"/>
            <a:ext cx="1226894" cy="886900"/>
            <a:chOff x="0" y="1343"/>
            <a:chExt cx="1226894" cy="886900"/>
          </a:xfrm>
        </p:grpSpPr>
        <p:sp>
          <p:nvSpPr>
            <p:cNvPr id="18" name="46 Rectángulo redondeado"/>
            <p:cNvSpPr/>
            <p:nvPr/>
          </p:nvSpPr>
          <p:spPr>
            <a:xfrm>
              <a:off x="0" y="1343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47 Rectángulo"/>
            <p:cNvSpPr/>
            <p:nvPr/>
          </p:nvSpPr>
          <p:spPr>
            <a:xfrm>
              <a:off x="43295" y="44638"/>
              <a:ext cx="1140305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MONEY SUPPLY</a:t>
              </a:r>
              <a:endParaRPr lang="es-MX" sz="1900" kern="1200" dirty="0"/>
            </a:p>
          </p:txBody>
        </p:sp>
      </p:grpSp>
      <p:grpSp>
        <p:nvGrpSpPr>
          <p:cNvPr id="20" name="35 Grupo"/>
          <p:cNvGrpSpPr/>
          <p:nvPr/>
        </p:nvGrpSpPr>
        <p:grpSpPr>
          <a:xfrm>
            <a:off x="4067944" y="1628800"/>
            <a:ext cx="1226894" cy="886900"/>
            <a:chOff x="0" y="932589"/>
            <a:chExt cx="1226894" cy="886900"/>
          </a:xfrm>
        </p:grpSpPr>
        <p:sp>
          <p:nvSpPr>
            <p:cNvPr id="21" name="42 Rectángulo redondeado"/>
            <p:cNvSpPr/>
            <p:nvPr/>
          </p:nvSpPr>
          <p:spPr>
            <a:xfrm>
              <a:off x="0" y="932589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43 Rectángulo"/>
            <p:cNvSpPr/>
            <p:nvPr/>
          </p:nvSpPr>
          <p:spPr>
            <a:xfrm>
              <a:off x="43295" y="975884"/>
              <a:ext cx="1140304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NON-BANK BANKS</a:t>
              </a:r>
              <a:endParaRPr lang="es-MX" sz="1900" kern="1200" dirty="0"/>
            </a:p>
          </p:txBody>
        </p:sp>
      </p:grpSp>
      <p:grpSp>
        <p:nvGrpSpPr>
          <p:cNvPr id="23" name="37 Grupo"/>
          <p:cNvGrpSpPr/>
          <p:nvPr/>
        </p:nvGrpSpPr>
        <p:grpSpPr>
          <a:xfrm>
            <a:off x="7665586" y="1628800"/>
            <a:ext cx="1226894" cy="886900"/>
            <a:chOff x="0" y="1863835"/>
            <a:chExt cx="1226894" cy="886900"/>
          </a:xfrm>
        </p:grpSpPr>
        <p:sp>
          <p:nvSpPr>
            <p:cNvPr id="24" name="38 Rectángulo redondeado"/>
            <p:cNvSpPr/>
            <p:nvPr/>
          </p:nvSpPr>
          <p:spPr>
            <a:xfrm>
              <a:off x="0" y="1863835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39 Rectángulo"/>
            <p:cNvSpPr/>
            <p:nvPr/>
          </p:nvSpPr>
          <p:spPr>
            <a:xfrm>
              <a:off x="43295" y="1907130"/>
              <a:ext cx="1140304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MONEY DEMAND</a:t>
              </a:r>
              <a:endParaRPr lang="es-MX" sz="1900" kern="1200" dirty="0"/>
            </a:p>
          </p:txBody>
        </p:sp>
      </p:grpSp>
      <p:grpSp>
        <p:nvGrpSpPr>
          <p:cNvPr id="49" name="18 Grupo"/>
          <p:cNvGrpSpPr/>
          <p:nvPr/>
        </p:nvGrpSpPr>
        <p:grpSpPr>
          <a:xfrm>
            <a:off x="1403648" y="3501008"/>
            <a:ext cx="1198533" cy="936104"/>
            <a:chOff x="2491" y="528317"/>
            <a:chExt cx="1198533" cy="704423"/>
          </a:xfrm>
        </p:grpSpPr>
        <p:sp>
          <p:nvSpPr>
            <p:cNvPr id="50" name="28 Rectángulo redondeado"/>
            <p:cNvSpPr/>
            <p:nvPr/>
          </p:nvSpPr>
          <p:spPr>
            <a:xfrm>
              <a:off x="249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29 Rectángulo"/>
            <p:cNvSpPr/>
            <p:nvPr/>
          </p:nvSpPr>
          <p:spPr>
            <a:xfrm>
              <a:off x="3687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171450" lvl="0" indent="-17145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/>
                <a:buChar char="•"/>
              </a:pPr>
              <a:r>
                <a:rPr lang="es-ES" sz="1000" dirty="0" smtClean="0"/>
                <a:t>DURATION</a:t>
              </a:r>
            </a:p>
            <a:p>
              <a:pPr marL="171450" lvl="0" indent="-17145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/>
                <a:buChar char="•"/>
              </a:pPr>
              <a:r>
                <a:rPr lang="es-ES" sz="1000" kern="1200" dirty="0" smtClean="0"/>
                <a:t>HEDGING</a:t>
              </a:r>
            </a:p>
            <a:p>
              <a:pPr marL="171450" lvl="0" indent="-17145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/>
                <a:buChar char="•"/>
              </a:pPr>
              <a:r>
                <a:rPr lang="es-ES" sz="1000" dirty="0" smtClean="0"/>
                <a:t>PASSTHROUGH STRUCTURES</a:t>
              </a:r>
              <a:endParaRPr lang="es-MX" sz="1000" kern="1200" dirty="0"/>
            </a:p>
          </p:txBody>
        </p:sp>
      </p:grpSp>
      <p:grpSp>
        <p:nvGrpSpPr>
          <p:cNvPr id="52" name="20 Grupo"/>
          <p:cNvGrpSpPr/>
          <p:nvPr/>
        </p:nvGrpSpPr>
        <p:grpSpPr>
          <a:xfrm>
            <a:off x="6804248" y="3501008"/>
            <a:ext cx="1198533" cy="936104"/>
            <a:chOff x="2519411" y="528317"/>
            <a:chExt cx="1198533" cy="704423"/>
          </a:xfrm>
        </p:grpSpPr>
        <p:sp>
          <p:nvSpPr>
            <p:cNvPr id="53" name="24 Rectángulo redondeado"/>
            <p:cNvSpPr/>
            <p:nvPr/>
          </p:nvSpPr>
          <p:spPr>
            <a:xfrm>
              <a:off x="251941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25 Rectángulo"/>
            <p:cNvSpPr/>
            <p:nvPr/>
          </p:nvSpPr>
          <p:spPr>
            <a:xfrm>
              <a:off x="255379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285750" lvl="0" indent="-28575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/>
                <a:buChar char="•"/>
              </a:pPr>
              <a:r>
                <a:rPr lang="es-ES" sz="1000" kern="1200" dirty="0" smtClean="0"/>
                <a:t>LOAN ORIGINATION POLICIES</a:t>
              </a:r>
            </a:p>
            <a:p>
              <a:pPr marL="285750" lvl="0" indent="-28575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/>
                <a:buChar char="•"/>
              </a:pPr>
              <a:r>
                <a:rPr lang="es-ES" sz="1000" dirty="0" smtClean="0"/>
                <a:t>CREDIT STANDARDS</a:t>
              </a:r>
              <a:endParaRPr lang="es-MX" sz="1000" kern="1200" dirty="0"/>
            </a:p>
          </p:txBody>
        </p:sp>
      </p:grpSp>
      <p:grpSp>
        <p:nvGrpSpPr>
          <p:cNvPr id="55" name="19 Grupo"/>
          <p:cNvGrpSpPr/>
          <p:nvPr/>
        </p:nvGrpSpPr>
        <p:grpSpPr>
          <a:xfrm>
            <a:off x="3419872" y="3501008"/>
            <a:ext cx="2520280" cy="1296144"/>
            <a:chOff x="1260951" y="528317"/>
            <a:chExt cx="1198533" cy="704423"/>
          </a:xfrm>
        </p:grpSpPr>
        <p:sp>
          <p:nvSpPr>
            <p:cNvPr id="56" name="26 Rectángulo redondeado"/>
            <p:cNvSpPr/>
            <p:nvPr/>
          </p:nvSpPr>
          <p:spPr>
            <a:xfrm>
              <a:off x="126095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27 Rectángulo"/>
            <p:cNvSpPr/>
            <p:nvPr/>
          </p:nvSpPr>
          <p:spPr>
            <a:xfrm>
              <a:off x="129533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285750" lvl="0" indent="-28575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charset="2"/>
                <a:buChar char="Ø"/>
              </a:pPr>
              <a:r>
                <a:rPr lang="es-ES" sz="1400" b="1" kern="1200" dirty="0" smtClean="0">
                  <a:solidFill>
                    <a:schemeClr val="bg2"/>
                  </a:solidFill>
                </a:rPr>
                <a:t>SCALABILITY</a:t>
              </a:r>
            </a:p>
            <a:p>
              <a:pPr marL="285750" lvl="0" indent="-28575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charset="2"/>
                <a:buChar char="Ø"/>
              </a:pPr>
              <a:r>
                <a:rPr lang="es-ES" sz="1400" b="1" dirty="0" smtClean="0">
                  <a:solidFill>
                    <a:schemeClr val="bg2"/>
                  </a:solidFill>
                </a:rPr>
                <a:t>TECHNOLOGICALY DEPENDANT</a:t>
              </a:r>
            </a:p>
            <a:p>
              <a:pPr marL="285750" lvl="0" indent="-28575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charset="2"/>
                <a:buChar char="Ø"/>
              </a:pPr>
              <a:r>
                <a:rPr lang="es-ES" sz="1400" b="1" dirty="0" smtClean="0">
                  <a:solidFill>
                    <a:schemeClr val="bg2"/>
                  </a:solidFill>
                </a:rPr>
                <a:t>HIGH CORPORATE GOVERNANCE STANDARDS</a:t>
              </a:r>
              <a:endParaRPr lang="es-MX" sz="1400" b="1" kern="12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36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KEY LESSONS</a:t>
            </a:r>
            <a:endParaRPr lang="es-MX" sz="3200" dirty="0"/>
          </a:p>
        </p:txBody>
      </p:sp>
      <p:grpSp>
        <p:nvGrpSpPr>
          <p:cNvPr id="14" name="21 Grupo"/>
          <p:cNvGrpSpPr/>
          <p:nvPr/>
        </p:nvGrpSpPr>
        <p:grpSpPr>
          <a:xfrm>
            <a:off x="1979712" y="6021288"/>
            <a:ext cx="5976664" cy="560407"/>
            <a:chOff x="3777871" y="528317"/>
            <a:chExt cx="1198533" cy="704423"/>
          </a:xfrm>
        </p:grpSpPr>
        <p:sp>
          <p:nvSpPr>
            <p:cNvPr id="15" name="22 Rectángulo redondeado"/>
            <p:cNvSpPr/>
            <p:nvPr/>
          </p:nvSpPr>
          <p:spPr>
            <a:xfrm>
              <a:off x="3777871" y="528317"/>
              <a:ext cx="1198533" cy="7044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23 Rectángulo"/>
            <p:cNvSpPr/>
            <p:nvPr/>
          </p:nvSpPr>
          <p:spPr>
            <a:xfrm>
              <a:off x="3812258" y="562704"/>
              <a:ext cx="1129759" cy="635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kern="1200" dirty="0" smtClean="0"/>
                <a:t>SUSTAINABLE BUSINESS MODEL </a:t>
              </a:r>
              <a:r>
                <a:rPr lang="es-ES" sz="2000" b="1" kern="1200" dirty="0" smtClean="0">
                  <a:sym typeface="Wingdings"/>
                </a:rPr>
                <a:t> TIME TESTED</a:t>
              </a:r>
              <a:endParaRPr lang="es-MX" sz="2000" b="1" kern="1200" dirty="0"/>
            </a:p>
          </p:txBody>
        </p:sp>
      </p:grpSp>
      <p:grpSp>
        <p:nvGrpSpPr>
          <p:cNvPr id="17" name="33 Grupo"/>
          <p:cNvGrpSpPr/>
          <p:nvPr/>
        </p:nvGrpSpPr>
        <p:grpSpPr>
          <a:xfrm>
            <a:off x="395536" y="1628800"/>
            <a:ext cx="1728192" cy="886900"/>
            <a:chOff x="0" y="1343"/>
            <a:chExt cx="1226894" cy="886900"/>
          </a:xfrm>
        </p:grpSpPr>
        <p:sp>
          <p:nvSpPr>
            <p:cNvPr id="18" name="46 Rectángulo redondeado"/>
            <p:cNvSpPr/>
            <p:nvPr/>
          </p:nvSpPr>
          <p:spPr>
            <a:xfrm>
              <a:off x="0" y="1343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47 Rectángulo"/>
            <p:cNvSpPr/>
            <p:nvPr/>
          </p:nvSpPr>
          <p:spPr>
            <a:xfrm>
              <a:off x="43295" y="44638"/>
              <a:ext cx="1140305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SCALABILITY</a:t>
              </a:r>
              <a:endParaRPr lang="es-MX" sz="1900" kern="1200" dirty="0"/>
            </a:p>
          </p:txBody>
        </p:sp>
      </p:grpSp>
      <p:grpSp>
        <p:nvGrpSpPr>
          <p:cNvPr id="33" name="33 Grupo"/>
          <p:cNvGrpSpPr/>
          <p:nvPr/>
        </p:nvGrpSpPr>
        <p:grpSpPr>
          <a:xfrm>
            <a:off x="395536" y="2924944"/>
            <a:ext cx="1728192" cy="886900"/>
            <a:chOff x="0" y="1343"/>
            <a:chExt cx="1226894" cy="886900"/>
          </a:xfrm>
        </p:grpSpPr>
        <p:sp>
          <p:nvSpPr>
            <p:cNvPr id="34" name="46 Rectángulo redondeado"/>
            <p:cNvSpPr/>
            <p:nvPr/>
          </p:nvSpPr>
          <p:spPr>
            <a:xfrm>
              <a:off x="0" y="1343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47 Rectángulo"/>
            <p:cNvSpPr/>
            <p:nvPr/>
          </p:nvSpPr>
          <p:spPr>
            <a:xfrm>
              <a:off x="43295" y="44638"/>
              <a:ext cx="1140305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TECHNOLOGY</a:t>
              </a:r>
              <a:endParaRPr lang="es-MX" sz="1900" kern="1200" dirty="0"/>
            </a:p>
          </p:txBody>
        </p:sp>
      </p:grpSp>
      <p:grpSp>
        <p:nvGrpSpPr>
          <p:cNvPr id="36" name="33 Grupo"/>
          <p:cNvGrpSpPr/>
          <p:nvPr/>
        </p:nvGrpSpPr>
        <p:grpSpPr>
          <a:xfrm>
            <a:off x="395536" y="4198284"/>
            <a:ext cx="1728192" cy="886900"/>
            <a:chOff x="0" y="1343"/>
            <a:chExt cx="1226894" cy="886900"/>
          </a:xfrm>
        </p:grpSpPr>
        <p:sp>
          <p:nvSpPr>
            <p:cNvPr id="37" name="46 Rectángulo redondeado"/>
            <p:cNvSpPr/>
            <p:nvPr/>
          </p:nvSpPr>
          <p:spPr>
            <a:xfrm>
              <a:off x="0" y="1343"/>
              <a:ext cx="1226894" cy="8869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47 Rectángulo"/>
            <p:cNvSpPr/>
            <p:nvPr/>
          </p:nvSpPr>
          <p:spPr>
            <a:xfrm>
              <a:off x="43295" y="44638"/>
              <a:ext cx="1140305" cy="800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900" kern="1200" dirty="0" smtClean="0"/>
                <a:t>CORPORATE GOVERNANCE</a:t>
              </a:r>
              <a:endParaRPr lang="es-MX" sz="1900" kern="12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83768" y="1628800"/>
            <a:ext cx="6529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BUSINESS MODEL WITH INCREMENTAL FIXED COSTS</a:t>
            </a:r>
          </a:p>
          <a:p>
            <a:r>
              <a:rPr lang="en-US" dirty="0" smtClean="0"/>
              <a:t>MARGINAL COST FOR THE ACQUISITION OF A NEW CUSTOMER </a:t>
            </a:r>
            <a:r>
              <a:rPr lang="en-US" dirty="0" smtClean="0">
                <a:sym typeface="Wingdings"/>
              </a:rPr>
              <a:t> 0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483768" y="2852936"/>
            <a:ext cx="5263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AND CONTINOUS INVESTMENT IN TECHNOLOGY</a:t>
            </a:r>
          </a:p>
          <a:p>
            <a:r>
              <a:rPr lang="en-US" dirty="0" smtClean="0"/>
              <a:t>ADEQUATE SOLUTIONS FOR TARGET SEGMENT</a:t>
            </a:r>
          </a:p>
          <a:p>
            <a:r>
              <a:rPr lang="en-US" dirty="0" smtClean="0"/>
              <a:t>THINK AHEAD OF THE TECHNOLOGY CURVE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483768" y="4221088"/>
            <a:ext cx="5013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BOARD INDEPENDENCE</a:t>
            </a:r>
          </a:p>
          <a:p>
            <a:r>
              <a:rPr lang="en-US" dirty="0" smtClean="0"/>
              <a:t>APPROPIATE COMMITTEE DESIGN AND OPERATION</a:t>
            </a:r>
          </a:p>
          <a:p>
            <a:r>
              <a:rPr lang="en-US" dirty="0" smtClean="0"/>
              <a:t>CHECKS &amp; BALANCES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3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HOW SUCCESFULL HAVE WE BEEN?</a:t>
            </a:r>
            <a:endParaRPr lang="es-MX" sz="32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 bank banks reduced market participation in mortgage lending from </a:t>
            </a:r>
            <a:r>
              <a:rPr lang="en-US" dirty="0" smtClean="0">
                <a:solidFill>
                  <a:schemeClr val="accent4"/>
                </a:solidFill>
              </a:rPr>
              <a:t>22% to 7% </a:t>
            </a:r>
            <a:r>
              <a:rPr lang="en-US" dirty="0" smtClean="0"/>
              <a:t>and construction lending from </a:t>
            </a:r>
            <a:r>
              <a:rPr lang="en-US" dirty="0" smtClean="0">
                <a:solidFill>
                  <a:schemeClr val="accent4"/>
                </a:solidFill>
              </a:rPr>
              <a:t>39% to 15%;</a:t>
            </a:r>
          </a:p>
          <a:p>
            <a:pPr>
              <a:buNone/>
            </a:pPr>
            <a:r>
              <a:rPr lang="en-US" dirty="0" smtClean="0"/>
              <a:t>“In Mexico, housing finance was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interrupted </a:t>
            </a:r>
            <a:r>
              <a:rPr lang="en-US" dirty="0" smtClean="0"/>
              <a:t>during the economic </a:t>
            </a:r>
            <a:r>
              <a:rPr lang="en-US" dirty="0" err="1" smtClean="0"/>
              <a:t>deaceleration</a:t>
            </a:r>
            <a:r>
              <a:rPr lang="en-US" dirty="0" smtClean="0"/>
              <a:t> (2008-2009), SGA and banks maintained open credit channels (selectively), if at all, the “brake” came from diminishing demand, not credit availability”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0" y="651944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“</a:t>
            </a:r>
            <a:r>
              <a:rPr lang="es-ES" sz="1200" b="1" dirty="0" err="1" smtClean="0"/>
              <a:t>Progama</a:t>
            </a:r>
            <a:r>
              <a:rPr lang="es-ES" sz="1200" b="1" dirty="0" smtClean="0"/>
              <a:t> de labores 2011”.  CONAVI</a:t>
            </a:r>
            <a:endParaRPr lang="es-MX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HOW SUCCESFULL HAVE WE BEEN?</a:t>
            </a:r>
            <a:br>
              <a:rPr lang="es-ES" sz="3200" dirty="0" smtClean="0"/>
            </a:br>
            <a:endParaRPr lang="es-MX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651944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err="1" smtClean="0"/>
              <a:t>Mexican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Housing</a:t>
            </a:r>
            <a:r>
              <a:rPr lang="es-ES" sz="1200" b="1" dirty="0" smtClean="0"/>
              <a:t> Day 2012.  CONAVI</a:t>
            </a:r>
            <a:endParaRPr lang="es-MX" sz="12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616462"/>
              </p:ext>
            </p:extLst>
          </p:nvPr>
        </p:nvGraphicFramePr>
        <p:xfrm>
          <a:off x="899592" y="1340768"/>
          <a:ext cx="7337944" cy="4161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4" imgW="5397500" imgH="3060700" progId="Excel.Sheet.12">
                  <p:embed/>
                </p:oleObj>
              </mc:Choice>
              <mc:Fallback>
                <p:oleObj name="Worksheet" r:id="rId4" imgW="5397500" imgH="3060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9592" y="1340768"/>
                        <a:ext cx="7337944" cy="4161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560" y="5805264"/>
            <a:ext cx="816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504D"/>
                </a:solidFill>
              </a:rPr>
              <a:t>We have not been successful in appropriately targeting the lowest income segment</a:t>
            </a:r>
            <a:endParaRPr lang="en-US" b="1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1852</Words>
  <Application>Microsoft Office PowerPoint</Application>
  <PresentationFormat>On-screen Show (4:3)</PresentationFormat>
  <Paragraphs>302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Tema de Office</vt:lpstr>
      <vt:lpstr>Worksheet</vt:lpstr>
      <vt:lpstr>Leveraging Non-Traditional Lenders as an Origination Strategy for Reaching Underserved Borrowers </vt:lpstr>
      <vt:lpstr>MEXICO´S HOUSING MARKET (AL)</vt:lpstr>
      <vt:lpstr>HOW SUCCESFULL HAVE WE BEEN? Housing-related financing “actions”</vt:lpstr>
      <vt:lpstr>HOW SUCCESFULL HAVE WE BEEN? Infonavit Mortgages</vt:lpstr>
      <vt:lpstr>KEY DRIVERS Success Formula</vt:lpstr>
      <vt:lpstr>KEY DRIVERS Sustainability</vt:lpstr>
      <vt:lpstr>KEY LESSONS</vt:lpstr>
      <vt:lpstr>HOW SUCCESFULL HAVE WE BEEN?</vt:lpstr>
      <vt:lpstr>HOW SUCCESFULL HAVE WE BEEN? </vt:lpstr>
      <vt:lpstr>The Good</vt:lpstr>
      <vt:lpstr>The Bad</vt:lpstr>
      <vt:lpstr>The Ugly</vt:lpstr>
      <vt:lpstr>Lessons Learned SERVICING</vt:lpstr>
      <vt:lpstr>Lessons Learned CREDIT</vt:lpstr>
      <vt:lpstr>Lessons Learned FINANCE</vt:lpstr>
      <vt:lpstr>Were do we go from here?</vt:lpstr>
      <vt:lpstr>Were do we go from here?</vt:lpstr>
      <vt:lpstr>Think “out of the box”</vt:lpstr>
      <vt:lpstr>Mark D. Zaltzman</vt:lpstr>
      <vt:lpstr>Appendix</vt:lpstr>
      <vt:lpstr>Target Market Specialization…what does it do for us?</vt:lpstr>
      <vt:lpstr>Origination</vt:lpstr>
      <vt:lpstr>Origination Process</vt:lpstr>
      <vt:lpstr>Credit Bureau</vt:lpstr>
      <vt:lpstr>Informal Sector</vt:lpstr>
      <vt:lpstr>Distribution Network</vt:lpstr>
      <vt:lpstr>Collection Effort</vt:lpstr>
      <vt:lpstr>Collection Effort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Non-Traditional Lenders as an Origination Strategy for Reaching Underserved Borrowers</dc:title>
  <dc:creator>Apelar, Jezreel</dc:creator>
  <cp:lastModifiedBy>Wharton</cp:lastModifiedBy>
  <cp:revision>40</cp:revision>
  <dcterms:created xsi:type="dcterms:W3CDTF">2011-05-26T18:32:11Z</dcterms:created>
  <dcterms:modified xsi:type="dcterms:W3CDTF">2012-05-22T17:03:45Z</dcterms:modified>
</cp:coreProperties>
</file>